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"/>
  </p:notesMasterIdLst>
  <p:sldIdLst>
    <p:sldId id="382" r:id="rId3"/>
    <p:sldId id="385" r:id="rId4"/>
    <p:sldId id="483" r:id="rId5"/>
    <p:sldId id="490" r:id="rId6"/>
    <p:sldId id="491" r:id="rId7"/>
    <p:sldId id="492" r:id="rId8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642" r:id="rId26"/>
    <p:sldId id="567" r:id="rId27"/>
    <p:sldId id="568" r:id="rId28"/>
    <p:sldId id="569" r:id="rId29"/>
    <p:sldId id="570" r:id="rId30"/>
    <p:sldId id="723" r:id="rId31"/>
    <p:sldId id="322" r:id="rId32"/>
    <p:sldId id="439" r:id="rId33"/>
    <p:sldId id="440" r:id="rId34"/>
    <p:sldId id="638" r:id="rId35"/>
    <p:sldId id="639" r:id="rId36"/>
    <p:sldId id="640" r:id="rId37"/>
    <p:sldId id="641" r:id="rId38"/>
    <p:sldId id="724" r:id="rId39"/>
    <p:sldId id="643" r:id="rId40"/>
    <p:sldId id="644" r:id="rId41"/>
    <p:sldId id="645" r:id="rId42"/>
    <p:sldId id="646" r:id="rId43"/>
    <p:sldId id="647" r:id="rId44"/>
    <p:sldId id="648" r:id="rId45"/>
    <p:sldId id="649" r:id="rId46"/>
    <p:sldId id="650" r:id="rId47"/>
    <p:sldId id="651" r:id="rId48"/>
    <p:sldId id="652" r:id="rId49"/>
    <p:sldId id="653" r:id="rId50"/>
    <p:sldId id="654" r:id="rId51"/>
    <p:sldId id="655" r:id="rId52"/>
    <p:sldId id="656" r:id="rId53"/>
    <p:sldId id="657" r:id="rId54"/>
    <p:sldId id="658" r:id="rId55"/>
    <p:sldId id="659" r:id="rId56"/>
    <p:sldId id="660" r:id="rId57"/>
    <p:sldId id="661" r:id="rId58"/>
    <p:sldId id="666" r:id="rId59"/>
    <p:sldId id="667" r:id="rId60"/>
    <p:sldId id="668" r:id="rId61"/>
    <p:sldId id="669" r:id="rId62"/>
    <p:sldId id="670" r:id="rId63"/>
    <p:sldId id="671" r:id="rId64"/>
    <p:sldId id="672" r:id="rId65"/>
    <p:sldId id="673" r:id="rId66"/>
    <p:sldId id="674" r:id="rId67"/>
    <p:sldId id="675" r:id="rId68"/>
    <p:sldId id="676" r:id="rId69"/>
    <p:sldId id="677" r:id="rId70"/>
    <p:sldId id="678" r:id="rId71"/>
    <p:sldId id="679" r:id="rId72"/>
    <p:sldId id="680" r:id="rId73"/>
    <p:sldId id="691" r:id="rId74"/>
    <p:sldId id="681" r:id="rId75"/>
    <p:sldId id="682" r:id="rId76"/>
    <p:sldId id="683" r:id="rId77"/>
    <p:sldId id="684" r:id="rId78"/>
    <p:sldId id="685" r:id="rId79"/>
    <p:sldId id="686" r:id="rId80"/>
    <p:sldId id="687" r:id="rId81"/>
    <p:sldId id="688" r:id="rId82"/>
    <p:sldId id="383" r:id="rId83"/>
  </p:sldIdLst>
  <p:sldSz cx="12192000" cy="6858000"/>
  <p:notesSz cx="6858000" cy="9144000"/>
  <p:embeddedFontLst>
    <p:embeddedFont>
      <p:font typeface="微软雅黑" charset="-122"/>
      <p:regular r:id="rId87"/>
    </p:embeddedFont>
    <p:embeddedFont>
      <p:font typeface="Calibri" panose="020F0502020204030204" charset="0"/>
      <p:regular r:id="rId88"/>
    </p:embeddedFont>
    <p:embeddedFont>
      <p:font typeface="Calibri" panose="020F0502020204030204"/>
      <p:regular r:id="rId89"/>
    </p:embeddedFont>
    <p:embeddedFont>
      <p:font typeface="Cambria" panose="02040503050406030204"/>
      <p:regular r:id="rId90"/>
    </p:embeddedFont>
    <p:embeddedFont>
      <p:font typeface="Lucida Sans Unicode" panose="020B0602030504020204"/>
      <p:regular r:id="rId91"/>
    </p:embeddedFont>
  </p:embeddedFontLst>
  <p:custDataLst>
    <p:tags r:id="rId9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6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FFFFFF"/>
    <a:srgbClr val="979997"/>
    <a:srgbClr val="2F2500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1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88" y="176"/>
      </p:cViewPr>
      <p:guideLst>
        <p:guide orient="horz" pos="2236"/>
        <p:guide pos="3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gs" Target="tags/tag190.xml"/><Relationship Id="rId91" Type="http://schemas.openxmlformats.org/officeDocument/2006/relationships/font" Target="fonts/font5.fntdata"/><Relationship Id="rId90" Type="http://schemas.openxmlformats.org/officeDocument/2006/relationships/font" Target="fonts/font4.fntdata"/><Relationship Id="rId9" Type="http://schemas.openxmlformats.org/officeDocument/2006/relationships/notesMaster" Target="notesMasters/notesMaster1.xml"/><Relationship Id="rId89" Type="http://schemas.openxmlformats.org/officeDocument/2006/relationships/font" Target="fonts/font3.fntdata"/><Relationship Id="rId88" Type="http://schemas.openxmlformats.org/officeDocument/2006/relationships/font" Target="fonts/font2.fntdata"/><Relationship Id="rId87" Type="http://schemas.openxmlformats.org/officeDocument/2006/relationships/font" Target="fonts/font1.fntdata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http://www.360doc.com/content/23/0918/23/65649819_1097016226.shtml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placement new is a non-allocating form new, which only construct an object</a:t>
            </a:r>
            <a:endParaRPr lang="zh-CN" altLang="en-US"/>
          </a:p>
          <a:p>
            <a:r>
              <a:rPr lang="zh-CN" altLang="en-US"/>
              <a:t>Placement new can be used to construct an object in an already allocated memory area.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以四字节为单位分配内存，如果已经分配的空间不足以存储后续的数据，则需要填充已分配空间再分配新空间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TLDR (or TL;DR) is a common internet acronym for “Too Long; Didn’t Read.” </a:t>
            </a:r>
            <a:endParaRPr lang="zh-CN" altLang="en-US"/>
          </a:p>
          <a:p>
            <a:r>
              <a:rPr lang="zh-CN" altLang="en-US"/>
              <a:t>https://www.howtogeek.com/435266/what-does-tldr-mean-and-how-do-you-use-it/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50305040509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19.png"/><Relationship Id="rId1" Type="http://schemas.openxmlformats.org/officeDocument/2006/relationships/tags" Target="../tags/tag69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20.png"/><Relationship Id="rId1" Type="http://schemas.openxmlformats.org/officeDocument/2006/relationships/tags" Target="../tags/tag7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21.png"/><Relationship Id="rId1" Type="http://schemas.openxmlformats.org/officeDocument/2006/relationships/tags" Target="../tags/tag7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22.png"/><Relationship Id="rId1" Type="http://schemas.openxmlformats.org/officeDocument/2006/relationships/tags" Target="../tags/tag75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23.png"/><Relationship Id="rId1" Type="http://schemas.openxmlformats.org/officeDocument/2006/relationships/tags" Target="../tags/tag7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24.png"/><Relationship Id="rId1" Type="http://schemas.openxmlformats.org/officeDocument/2006/relationships/tags" Target="../tags/tag79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25.png"/><Relationship Id="rId1" Type="http://schemas.openxmlformats.org/officeDocument/2006/relationships/tags" Target="../tags/tag8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image" Target="../media/image26.png"/><Relationship Id="rId1" Type="http://schemas.openxmlformats.org/officeDocument/2006/relationships/tags" Target="../tags/tag86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27.png"/><Relationship Id="rId1" Type="http://schemas.openxmlformats.org/officeDocument/2006/relationships/tags" Target="../tags/tag8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2" Type="http://schemas.openxmlformats.org/officeDocument/2006/relationships/image" Target="../media/image28.png"/><Relationship Id="rId1" Type="http://schemas.openxmlformats.org/officeDocument/2006/relationships/tags" Target="../tags/tag9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image" Target="../media/image29.png"/><Relationship Id="rId1" Type="http://schemas.openxmlformats.org/officeDocument/2006/relationships/tags" Target="../tags/tag9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3" Type="http://schemas.openxmlformats.org/officeDocument/2006/relationships/image" Target="../media/image30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Relationship Id="rId3" Type="http://schemas.openxmlformats.org/officeDocument/2006/relationships/image" Target="../media/image31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7.xml"/><Relationship Id="rId3" Type="http://schemas.openxmlformats.org/officeDocument/2006/relationships/image" Target="../media/image31.pn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Relationship Id="rId3" Type="http://schemas.openxmlformats.org/officeDocument/2006/relationships/image" Target="../media/image32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3" Type="http://schemas.openxmlformats.org/officeDocument/2006/relationships/image" Target="../media/image32.pn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6.xml"/><Relationship Id="rId3" Type="http://schemas.openxmlformats.org/officeDocument/2006/relationships/image" Target="../media/image33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8.xml"/><Relationship Id="rId2" Type="http://schemas.openxmlformats.org/officeDocument/2006/relationships/image" Target="../media/image34.png"/><Relationship Id="rId1" Type="http://schemas.openxmlformats.org/officeDocument/2006/relationships/tags" Target="../tags/tag117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3.xml"/><Relationship Id="rId5" Type="http://schemas.openxmlformats.org/officeDocument/2006/relationships/image" Target="../media/image35.png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8.xml"/><Relationship Id="rId5" Type="http://schemas.openxmlformats.org/officeDocument/2006/relationships/image" Target="../media/image36.png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3.xml"/><Relationship Id="rId5" Type="http://schemas.openxmlformats.org/officeDocument/2006/relationships/image" Target="../media/image37.png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8.xml"/><Relationship Id="rId5" Type="http://schemas.openxmlformats.org/officeDocument/2006/relationships/image" Target="../media/image38.png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4.xml"/><Relationship Id="rId7" Type="http://schemas.openxmlformats.org/officeDocument/2006/relationships/image" Target="../media/image39.png"/><Relationship Id="rId6" Type="http://schemas.openxmlformats.org/officeDocument/2006/relationships/tags" Target="../tags/tag143.xml"/><Relationship Id="rId5" Type="http://schemas.openxmlformats.org/officeDocument/2006/relationships/image" Target="../media/image38.png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6.xml"/><Relationship Id="rId2" Type="http://schemas.openxmlformats.org/officeDocument/2006/relationships/image" Target="../media/image40.png"/><Relationship Id="rId1" Type="http://schemas.openxmlformats.org/officeDocument/2006/relationships/tags" Target="../tags/tag145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8.xml"/><Relationship Id="rId2" Type="http://schemas.openxmlformats.org/officeDocument/2006/relationships/image" Target="../media/image41.png"/><Relationship Id="rId1" Type="http://schemas.openxmlformats.org/officeDocument/2006/relationships/tags" Target="../tags/tag147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0.xml"/><Relationship Id="rId2" Type="http://schemas.openxmlformats.org/officeDocument/2006/relationships/image" Target="../media/image42.png"/><Relationship Id="rId1" Type="http://schemas.openxmlformats.org/officeDocument/2006/relationships/tags" Target="../tags/tag149.xml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5.xml"/><Relationship Id="rId5" Type="http://schemas.openxmlformats.org/officeDocument/2006/relationships/image" Target="../media/image43.png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0.xml"/><Relationship Id="rId5" Type="http://schemas.openxmlformats.org/officeDocument/2006/relationships/image" Target="../media/image44.png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66.xml"/><Relationship Id="rId7" Type="http://schemas.openxmlformats.org/officeDocument/2006/relationships/image" Target="../media/image46.png"/><Relationship Id="rId6" Type="http://schemas.openxmlformats.org/officeDocument/2006/relationships/tags" Target="../tags/tag165.xml"/><Relationship Id="rId5" Type="http://schemas.openxmlformats.org/officeDocument/2006/relationships/image" Target="../media/image45.png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1.xml"/><Relationship Id="rId5" Type="http://schemas.openxmlformats.org/officeDocument/2006/relationships/image" Target="../media/image47.pn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3.xml"/><Relationship Id="rId2" Type="http://schemas.openxmlformats.org/officeDocument/2006/relationships/image" Target="../media/image48.png"/><Relationship Id="rId1" Type="http://schemas.openxmlformats.org/officeDocument/2006/relationships/tags" Target="../tags/tag17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5.xml"/><Relationship Id="rId1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50.png"/><Relationship Id="rId1" Type="http://schemas.openxmlformats.org/officeDocument/2006/relationships/tags" Target="../tags/tag17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1.xml"/><Relationship Id="rId2" Type="http://schemas.openxmlformats.org/officeDocument/2006/relationships/image" Target="../media/image51.png"/><Relationship Id="rId1" Type="http://schemas.openxmlformats.org/officeDocument/2006/relationships/tags" Target="../tags/tag18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3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5.xml"/><Relationship Id="rId2" Type="http://schemas.openxmlformats.org/officeDocument/2006/relationships/image" Target="../media/image52.png"/><Relationship Id="rId1" Type="http://schemas.openxmlformats.org/officeDocument/2006/relationships/tags" Target="../tags/tag18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zh-CN" altLang="zh-CN" sz="4400" dirty="0"/>
              <a:t>Object Oriented Programming</a:t>
            </a:r>
            <a:r>
              <a:rPr lang="en-US" altLang="zh-CN" sz="4400" dirty="0"/>
              <a:t>—C++</a:t>
            </a:r>
            <a:br>
              <a:rPr lang="zh-CN" altLang="zh-CN" sz="4800" dirty="0"/>
            </a:br>
            <a:r>
              <a:rPr lang="en-US" altLang="zh-CN" sz="4800" dirty="0">
                <a:sym typeface="+mn-ea"/>
              </a:rPr>
              <a:t>Lecture3 Memory Concept and Streams</a:t>
            </a:r>
            <a:endParaRPr lang="zh-CN" altLang="zh-CN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Qijun</a:t>
            </a:r>
            <a:r>
              <a:rPr lang="en-US" altLang="zh-CN" dirty="0"/>
              <a:t> Zhao</a:t>
            </a:r>
            <a:endParaRPr lang="en-US" altLang="zh-CN" dirty="0"/>
          </a:p>
          <a:p>
            <a:r>
              <a:rPr lang="en-US" altLang="zh-CN" dirty="0"/>
              <a:t>College of Computer Science</a:t>
            </a:r>
            <a:endParaRPr lang="en-US" altLang="zh-CN" dirty="0"/>
          </a:p>
          <a:p>
            <a:r>
              <a:rPr lang="en-US" altLang="zh-CN" dirty="0"/>
              <a:t>Sichuan University</a:t>
            </a:r>
            <a:endParaRPr lang="en-US" altLang="zh-CN" dirty="0"/>
          </a:p>
          <a:p>
            <a:r>
              <a:rPr lang="en-US" altLang="zh-CN" dirty="0"/>
              <a:t>Spring 2025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3" y="172910"/>
            <a:ext cx="2195634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16" dirty="0">
                <a:solidFill>
                  <a:srgbClr val="FAFAFA"/>
                </a:solidFill>
              </a:rPr>
              <a:t>Stack</a:t>
            </a:r>
            <a:r>
              <a:rPr sz="2535" spc="42" dirty="0">
                <a:solidFill>
                  <a:srgbClr val="FAFAFA"/>
                </a:solidFill>
              </a:rPr>
              <a:t> </a:t>
            </a:r>
            <a:r>
              <a:rPr sz="2535" spc="-148" dirty="0">
                <a:solidFill>
                  <a:srgbClr val="FAFAFA"/>
                </a:solidFill>
              </a:rPr>
              <a:t>Memory</a:t>
            </a:r>
            <a:endParaRPr sz="2535"/>
          </a:p>
        </p:txBody>
      </p:sp>
      <p:sp>
        <p:nvSpPr>
          <p:cNvPr id="3" name="object 3"/>
          <p:cNvSpPr txBox="1"/>
          <p:nvPr/>
        </p:nvSpPr>
        <p:spPr>
          <a:xfrm>
            <a:off x="566682" y="778088"/>
            <a:ext cx="9468335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b="1" spc="-137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Every</a:t>
            </a:r>
            <a:r>
              <a:rPr sz="2325" b="1" spc="15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48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object</a:t>
            </a:r>
            <a:r>
              <a:rPr sz="2325" b="1" spc="16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201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which</a:t>
            </a:r>
            <a:r>
              <a:rPr sz="2325" b="1" spc="16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90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resides</a:t>
            </a:r>
            <a:r>
              <a:rPr sz="2325" b="1" spc="15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5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2325" b="1" spc="16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48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b="1" spc="16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48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stack</a:t>
            </a:r>
            <a:r>
              <a:rPr sz="2325" b="1" spc="16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80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325" b="1" spc="15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37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not</a:t>
            </a:r>
            <a:r>
              <a:rPr sz="2325" b="1" spc="16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5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valid</a:t>
            </a:r>
            <a:r>
              <a:rPr sz="2325" b="1" spc="16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6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outside</a:t>
            </a:r>
            <a:r>
              <a:rPr sz="2325" b="1" spc="15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90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his</a:t>
            </a:r>
            <a:r>
              <a:rPr sz="2325" b="1" spc="169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06" dirty="0">
                <a:solidFill>
                  <a:srgbClr val="AE3236"/>
                </a:solidFill>
                <a:latin typeface="Tahoma" panose="020B0604030504040204"/>
                <a:cs typeface="Tahoma" panose="020B0604030504040204"/>
              </a:rPr>
              <a:t>scope!!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682" y="1217118"/>
            <a:ext cx="11142857" cy="521904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4" y="172910"/>
            <a:ext cx="5744078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201" dirty="0">
                <a:solidFill>
                  <a:srgbClr val="FAFAFA"/>
                </a:solidFill>
              </a:rPr>
              <a:t>Heap Memory - new, delete Keywords</a:t>
            </a:r>
            <a:endParaRPr sz="253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834" y="2120553"/>
            <a:ext cx="10652044" cy="346249"/>
          </a:xfrm>
          <a:prstGeom prst="rect">
            <a:avLst/>
          </a:prstGeom>
          <a:solidFill>
            <a:srgbClr val="A8302C"/>
          </a:solidFill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ts val="2675"/>
              </a:lnSpc>
            </a:pPr>
            <a:r>
              <a:rPr sz="2325" b="1" spc="-137" dirty="0">
                <a:solidFill>
                  <a:srgbClr val="FAFAFA"/>
                </a:solidFill>
                <a:latin typeface="Times New Roman" panose="02020503050405090304" charset="0"/>
                <a:cs typeface="Times New Roman" panose="02020503050405090304" charset="0"/>
              </a:rPr>
              <a:t>new,</a:t>
            </a:r>
            <a:r>
              <a:rPr sz="2325" b="1" spc="74" dirty="0">
                <a:solidFill>
                  <a:srgbClr val="FAFAFA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b="1" spc="180" dirty="0">
                <a:solidFill>
                  <a:srgbClr val="FAFAFA"/>
                </a:solidFill>
                <a:latin typeface="Times New Roman" panose="02020503050405090304" charset="0"/>
                <a:cs typeface="Times New Roman" panose="02020503050405090304" charset="0"/>
              </a:rPr>
              <a:t>delete</a:t>
            </a:r>
            <a:endParaRPr sz="2325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834" y="2539525"/>
            <a:ext cx="10652044" cy="801383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21473" rIns="0" bIns="0" rtlCol="0">
            <a:spAutoFit/>
          </a:bodyPr>
          <a:lstStyle/>
          <a:p>
            <a:pPr marL="96520">
              <a:spcBef>
                <a:spcPts val="170"/>
              </a:spcBef>
            </a:pPr>
            <a:r>
              <a:rPr sz="2325" spc="-2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/</a:t>
            </a:r>
            <a:r>
              <a:rPr sz="2325" spc="-2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new[]</a:t>
            </a:r>
            <a:r>
              <a:rPr sz="2325" spc="254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222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delete</a:t>
            </a:r>
            <a:r>
              <a:rPr sz="2325" spc="22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/</a:t>
            </a:r>
            <a:r>
              <a:rPr sz="2325" spc="222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delete[]</a:t>
            </a:r>
            <a:r>
              <a:rPr sz="2325" spc="254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are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C++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i="1" spc="-159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keywords</a:t>
            </a:r>
            <a:r>
              <a:rPr sz="2325" i="1" spc="30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that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perform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u="sng" spc="-85" dirty="0">
                <a:solidFill>
                  <a:srgbClr val="22373B"/>
                </a:solidFill>
                <a:uFill>
                  <a:solidFill>
                    <a:srgbClr val="22373B"/>
                  </a:solidFill>
                </a:uFill>
                <a:latin typeface="Tahoma" panose="020B0604030504040204"/>
                <a:cs typeface="Tahoma" panose="020B0604030504040204"/>
              </a:rPr>
              <a:t>dynamic</a:t>
            </a:r>
            <a:endParaRPr sz="2325" dirty="0">
              <a:latin typeface="Tahoma" panose="020B0604030504040204"/>
              <a:cs typeface="Tahoma" panose="020B0604030504040204"/>
            </a:endParaRPr>
          </a:p>
          <a:p>
            <a:pPr marL="96520">
              <a:spcBef>
                <a:spcPts val="505"/>
              </a:spcBef>
            </a:pP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allocation/deallocation,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u="sng" spc="-106" dirty="0">
                <a:solidFill>
                  <a:srgbClr val="22373B"/>
                </a:solidFill>
                <a:uFill>
                  <a:solidFill>
                    <a:srgbClr val="22373B"/>
                  </a:solidFill>
                </a:uFill>
                <a:latin typeface="Tahoma" panose="020B0604030504040204"/>
                <a:cs typeface="Tahoma" panose="020B0604030504040204"/>
              </a:rPr>
              <a:t>and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object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construction/destruction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runtime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834" y="4058915"/>
            <a:ext cx="1083054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85"/>
              </a:lnSpc>
            </a:pPr>
            <a:r>
              <a:rPr sz="2325" spc="10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malloc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7422" y="3994922"/>
            <a:ext cx="497910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and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5148" y="4058915"/>
            <a:ext cx="775719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85"/>
              </a:lnSpc>
            </a:pPr>
            <a:r>
              <a:rPr sz="2325" spc="222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free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1274" y="3994922"/>
            <a:ext cx="7720952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are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functions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they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u="sng" spc="-74" dirty="0">
                <a:solidFill>
                  <a:srgbClr val="22373B"/>
                </a:solidFill>
                <a:uFill>
                  <a:solidFill>
                    <a:srgbClr val="22373B"/>
                  </a:solidFill>
                </a:uFill>
                <a:latin typeface="Tahoma" panose="020B0604030504040204"/>
                <a:cs typeface="Tahoma" panose="020B0604030504040204"/>
              </a:rPr>
              <a:t>only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free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i="1" spc="-137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memory</a:t>
            </a:r>
            <a:r>
              <a:rPr sz="2325" i="1" spc="127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10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blocks</a:t>
            </a:r>
            <a:endParaRPr sz="2325" dirty="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989" y="4413136"/>
            <a:ext cx="2469417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(expressed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bytes)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5" y="172910"/>
            <a:ext cx="3592733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69" dirty="0">
                <a:solidFill>
                  <a:srgbClr val="FAFAFA"/>
                </a:solidFill>
              </a:rPr>
              <a:t>new, delete Advantages</a:t>
            </a:r>
            <a:endParaRPr sz="2535" spc="-169" dirty="0">
              <a:solidFill>
                <a:srgbClr val="FAFAFA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8473" y="1114374"/>
            <a:ext cx="7503711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b="1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2325" b="1" spc="-20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anguage</a:t>
            </a:r>
            <a:r>
              <a:rPr sz="232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25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k</a:t>
            </a:r>
            <a:r>
              <a:rPr sz="2325" b="1" spc="-2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ey</a:t>
            </a:r>
            <a:r>
              <a:rPr sz="2325" b="1" spc="-40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</a:t>
            </a:r>
            <a:r>
              <a:rPr sz="2325" b="1" spc="-24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2325" b="1" spc="-19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rds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,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not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unc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tions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lang="zh-CN" altLang="en-US"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➡ </a:t>
            </a:r>
            <a:r>
              <a:rPr sz="2325" i="1" spc="-222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s</a:t>
            </a:r>
            <a:r>
              <a:rPr sz="2325" i="1" spc="-264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2325" i="1" spc="42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f</a:t>
            </a:r>
            <a:r>
              <a:rPr sz="2325" i="1" spc="-27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e</a:t>
            </a:r>
            <a:r>
              <a:rPr sz="2325" i="1" spc="11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r</a:t>
            </a:r>
            <a:endParaRPr sz="2325" dirty="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8472" y="1773261"/>
            <a:ext cx="6443299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b="1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Return</a:t>
            </a:r>
            <a:r>
              <a:rPr sz="2325" b="1" spc="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type</a:t>
            </a:r>
            <a:r>
              <a:rPr sz="2325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:</a:t>
            </a:r>
            <a:r>
              <a:rPr sz="2325" spc="29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20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254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returns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exact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type,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while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1158" y="1809353"/>
            <a:ext cx="1390389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159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malloc()</a:t>
            </a:r>
            <a:endParaRPr sz="2325" dirty="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22205" y="1773252"/>
            <a:ext cx="905900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turns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97425" y="1837275"/>
            <a:ext cx="930058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137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void*</a:t>
            </a:r>
            <a:endParaRPr sz="2325" dirty="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0859" y="2468269"/>
            <a:ext cx="1390389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159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malloc()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8472" y="2432159"/>
            <a:ext cx="8004132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Lucida Sans Unicode" panose="020B0602030504020204"/>
              <a:buChar char="•"/>
              <a:tabLst>
                <a:tab pos="400685" algn="l"/>
                <a:tab pos="6887210" algn="l"/>
              </a:tabLst>
            </a:pPr>
            <a:r>
              <a:rPr sz="2325" b="1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</a:t>
            </a:r>
            <a:r>
              <a:rPr sz="2325" b="1" spc="-20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b="1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il</a:t>
            </a:r>
            <a:r>
              <a:rPr sz="2325" b="1" spc="-18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ur</a:t>
            </a:r>
            <a:r>
              <a:rPr sz="2325" b="1" spc="-2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2325" spc="-19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:</a:t>
            </a:r>
            <a:r>
              <a:rPr sz="2325" spc="2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20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24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thr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2325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ws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i="1" spc="-27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e</a:t>
            </a:r>
            <a:r>
              <a:rPr sz="2325" i="1" spc="-127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xc</a:t>
            </a:r>
            <a:r>
              <a:rPr sz="2325" i="1" spc="-27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e</a:t>
            </a:r>
            <a:r>
              <a:rPr sz="2325" i="1" spc="-32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ption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,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while</a:t>
            </a:r>
            <a:r>
              <a:rPr sz="232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turns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0837" y="2496180"/>
            <a:ext cx="775719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-190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NULL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65431" y="2432158"/>
            <a:ext cx="1578279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ointe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lang="zh-CN" altLang="en-US"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➡ </a:t>
            </a:r>
            <a:r>
              <a:rPr sz="2325" i="1" spc="10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it</a:t>
            </a:r>
            <a:endParaRPr sz="2325" dirty="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8487" y="2850391"/>
            <a:ext cx="10399734" cy="1468755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>
              <a:spcBef>
                <a:spcPts val="190"/>
              </a:spcBef>
            </a:pPr>
            <a:r>
              <a:rPr sz="2325" i="1" spc="-8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cannot</a:t>
            </a:r>
            <a:r>
              <a:rPr sz="2325" i="1" spc="127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159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be</a:t>
            </a:r>
            <a:r>
              <a:rPr sz="2325" i="1" spc="127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11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ignored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,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zero-size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allocations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do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not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need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special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code</a:t>
            </a:r>
            <a:endParaRPr sz="2325" dirty="0">
              <a:latin typeface="Tahoma" panose="020B0604030504040204"/>
              <a:cs typeface="Tahoma" panose="020B0604030504040204"/>
            </a:endParaRPr>
          </a:p>
          <a:p>
            <a:pPr>
              <a:spcBef>
                <a:spcPts val="95"/>
              </a:spcBef>
            </a:pPr>
            <a:endParaRPr sz="1900" dirty="0">
              <a:latin typeface="Tahoma" panose="020B0604030504040204"/>
              <a:cs typeface="Tahoma" panose="020B0604030504040204"/>
            </a:endParaRPr>
          </a:p>
          <a:p>
            <a:pPr marL="400050" indent="-374650">
              <a:spcBef>
                <a:spcPts val="10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b="1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Allocation</a:t>
            </a:r>
            <a:r>
              <a:rPr sz="2325" b="1" spc="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8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size</a:t>
            </a:r>
            <a:r>
              <a:rPr sz="2325" spc="-18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:</a:t>
            </a:r>
            <a:r>
              <a:rPr sz="2325" spc="29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number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bytes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calculated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compiler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20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</a:t>
            </a:r>
            <a:endParaRPr sz="2325" dirty="0">
              <a:latin typeface="Cambria" panose="02040503050406030204"/>
              <a:cs typeface="Cambria" panose="02040503050406030204"/>
            </a:endParaRPr>
          </a:p>
          <a:p>
            <a:pPr marL="400050">
              <a:spcBef>
                <a:spcPts val="495"/>
              </a:spcBef>
            </a:pP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keyword,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while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user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must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take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care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manually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calculat</a:t>
            </a:r>
            <a:r>
              <a:rPr lang="en-US"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ing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size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for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9478" y="4381875"/>
            <a:ext cx="1390389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159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malloc()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8473" y="5004675"/>
            <a:ext cx="10794348" cy="1425867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b="1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Initialization</a:t>
            </a:r>
            <a:r>
              <a:rPr sz="2325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:</a:t>
            </a:r>
            <a:r>
              <a:rPr sz="2325" spc="2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20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-53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can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used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initialize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besides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</a:t>
            </a:r>
            <a:endParaRPr sz="2325" dirty="0">
              <a:latin typeface="Tahoma" panose="020B0604030504040204"/>
              <a:cs typeface="Tahoma" panose="020B0604030504040204"/>
            </a:endParaRPr>
          </a:p>
          <a:p>
            <a:pPr marL="400050" marR="10795" indent="-374650">
              <a:lnSpc>
                <a:spcPct val="118000"/>
              </a:lnSpc>
              <a:spcBef>
                <a:spcPts val="1890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b="1" spc="-16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Polymorphism</a:t>
            </a:r>
            <a:r>
              <a:rPr sz="2325" spc="-16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:</a:t>
            </a:r>
            <a:r>
              <a:rPr sz="2325" spc="29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objects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264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virtual</a:t>
            </a:r>
            <a:r>
              <a:rPr sz="2325" spc="254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functions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must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allocated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20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-53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 </a:t>
            </a:r>
            <a:r>
              <a:rPr sz="2325" spc="-69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initialize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virtual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table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pointer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3" y="172910"/>
            <a:ext cx="4253032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48" dirty="0">
                <a:solidFill>
                  <a:srgbClr val="FAFAFA"/>
                </a:solidFill>
              </a:rPr>
              <a:t>Dynamic</a:t>
            </a:r>
            <a:r>
              <a:rPr sz="2535" spc="159" dirty="0">
                <a:solidFill>
                  <a:srgbClr val="FAFAFA"/>
                </a:solidFill>
              </a:rPr>
              <a:t> </a:t>
            </a:r>
            <a:r>
              <a:rPr sz="2535" spc="-148" dirty="0">
                <a:solidFill>
                  <a:srgbClr val="FAFAFA"/>
                </a:solidFill>
              </a:rPr>
              <a:t>Memory</a:t>
            </a:r>
            <a:r>
              <a:rPr sz="2535" spc="169" dirty="0">
                <a:solidFill>
                  <a:srgbClr val="FAFAFA"/>
                </a:solidFill>
              </a:rPr>
              <a:t> </a:t>
            </a:r>
            <a:r>
              <a:rPr sz="2535" spc="-116" dirty="0">
                <a:solidFill>
                  <a:srgbClr val="FAFAFA"/>
                </a:solidFill>
              </a:rPr>
              <a:t>Allocation</a:t>
            </a:r>
            <a:endParaRPr sz="2535"/>
          </a:p>
        </p:txBody>
      </p:sp>
      <p:sp>
        <p:nvSpPr>
          <p:cNvPr id="3" name="object 3"/>
          <p:cNvSpPr txBox="1"/>
          <p:nvPr/>
        </p:nvSpPr>
        <p:spPr>
          <a:xfrm>
            <a:off x="581511" y="690135"/>
            <a:ext cx="3812833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b="1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</a:t>
            </a:r>
            <a:r>
              <a:rPr sz="2325" b="1" spc="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9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b="1" spc="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8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single</a:t>
            </a:r>
            <a:r>
              <a:rPr sz="2325" b="1" spc="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6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element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516" y="1214389"/>
            <a:ext cx="10066900" cy="642133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5368" rIns="0" bIns="0" rtlCol="0">
            <a:spAutoFit/>
          </a:bodyPr>
          <a:lstStyle/>
          <a:p>
            <a:pPr marL="79375">
              <a:spcBef>
                <a:spcPts val="40"/>
              </a:spcBef>
            </a:pPr>
            <a:r>
              <a:rPr sz="1900" b="1" spc="21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1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560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59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1900" spc="57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9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8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b="1" spc="285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8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28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)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malloc(</a:t>
            </a:r>
            <a:r>
              <a:rPr sz="1900" b="1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b="1" spc="254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));</a:t>
            </a:r>
            <a:r>
              <a:rPr sz="1900" spc="57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7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</a:t>
            </a:r>
            <a:endParaRPr sz="1900" dirty="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380"/>
              </a:spcBef>
              <a:tabLst>
                <a:tab pos="5259070" algn="l"/>
              </a:tabLst>
            </a:pPr>
            <a:r>
              <a:rPr sz="1900" b="1" spc="21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1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57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59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1900" spc="57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106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13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900" b="1" spc="57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328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328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;	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43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3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C++</a:t>
            </a:r>
            <a:endParaRPr sz="1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510" y="2172968"/>
            <a:ext cx="3156559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b="1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</a:t>
            </a:r>
            <a:r>
              <a:rPr sz="2325" b="1" spc="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i="1" spc="-53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2325" i="1" spc="328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b="1" spc="-18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elements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516" y="2697207"/>
            <a:ext cx="10066900" cy="642133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5368" rIns="0" bIns="0" rtlCol="0">
            <a:spAutoFit/>
          </a:bodyPr>
          <a:lstStyle/>
          <a:p>
            <a:pPr marL="79375">
              <a:spcBef>
                <a:spcPts val="40"/>
              </a:spcBef>
            </a:pPr>
            <a:r>
              <a:rPr sz="1900" b="1" spc="21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1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537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9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array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7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8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b="1" spc="285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8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28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)</a:t>
            </a:r>
            <a:r>
              <a:rPr sz="1900" spc="53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malloc(N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 </a:t>
            </a:r>
            <a:r>
              <a:rPr sz="1900" spc="7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30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3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b="1" spc="30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3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));</a:t>
            </a:r>
            <a:r>
              <a:rPr sz="1900" spc="53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</a:t>
            </a:r>
            <a:endParaRPr sz="1900" dirty="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380"/>
              </a:spcBef>
              <a:tabLst>
                <a:tab pos="5765165" algn="l"/>
              </a:tabLst>
            </a:pPr>
            <a:r>
              <a:rPr sz="1900" b="1" spc="21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1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57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9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array</a:t>
            </a:r>
            <a:r>
              <a:rPr sz="1900" spc="58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116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13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900" b="1" spc="58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64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6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[N];	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43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3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C++</a:t>
            </a:r>
            <a:endParaRPr sz="1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510" y="3675821"/>
            <a:ext cx="3296135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b="1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</a:t>
            </a:r>
            <a:r>
              <a:rPr sz="2325" b="1" spc="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i="1" spc="-53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2325" i="1" spc="349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b="1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structures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516" y="4200073"/>
            <a:ext cx="10066900" cy="642133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5368" rIns="0" bIns="0" rtlCol="0">
            <a:spAutoFit/>
          </a:bodyPr>
          <a:lstStyle/>
          <a:p>
            <a:pPr marL="79375">
              <a:spcBef>
                <a:spcPts val="40"/>
              </a:spcBef>
            </a:pPr>
            <a:r>
              <a:rPr sz="1900" spc="9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MyStruct</a:t>
            </a:r>
            <a:r>
              <a:rPr sz="1900" spc="9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550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9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array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9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48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(MyStruct</a:t>
            </a:r>
            <a:r>
              <a:rPr sz="1900" spc="148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148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)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malloc(N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 </a:t>
            </a:r>
            <a:r>
              <a:rPr sz="1900" spc="9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2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2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(MyStruct));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</a:t>
            </a:r>
            <a:endParaRPr sz="1900" dirty="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380"/>
              </a:spcBef>
              <a:tabLst>
                <a:tab pos="7660005" algn="l"/>
              </a:tabLst>
            </a:pPr>
            <a:r>
              <a:rPr sz="1900" spc="9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MyStruct</a:t>
            </a:r>
            <a:r>
              <a:rPr sz="1900" spc="9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57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9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array</a:t>
            </a:r>
            <a:r>
              <a:rPr sz="1900" spc="58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9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13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900" b="1" spc="58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59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MyStruct[N];	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43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3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C++</a:t>
            </a:r>
            <a:endParaRPr sz="1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1510" y="5178679"/>
            <a:ext cx="5620607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b="1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</a:t>
            </a:r>
            <a:r>
              <a:rPr sz="232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9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232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zero-initialize</a:t>
            </a:r>
            <a:r>
              <a:rPr sz="232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i="1" spc="-53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2325" i="1" spc="370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b="1" spc="-18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elements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2516" y="5702924"/>
            <a:ext cx="10066900" cy="642133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5368" rIns="0" bIns="0" rtlCol="0">
            <a:spAutoFit/>
          </a:bodyPr>
          <a:lstStyle/>
          <a:p>
            <a:pPr marL="79375">
              <a:spcBef>
                <a:spcPts val="40"/>
              </a:spcBef>
            </a:pPr>
            <a:r>
              <a:rPr sz="1900" b="1" spc="21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1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550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9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array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7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8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b="1" spc="285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8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28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)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4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calloc(N,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30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3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b="1" spc="30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3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));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</a:t>
            </a:r>
            <a:endParaRPr sz="1900" dirty="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380"/>
              </a:spcBef>
              <a:tabLst>
                <a:tab pos="5638800" algn="l"/>
              </a:tabLst>
            </a:pPr>
            <a:r>
              <a:rPr sz="1900" b="1" spc="21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1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58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9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array</a:t>
            </a:r>
            <a:r>
              <a:rPr sz="1900" spc="58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116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13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900" b="1" spc="58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9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9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[N]();	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43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3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C++</a:t>
            </a:r>
            <a:endParaRPr sz="1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5" y="172910"/>
            <a:ext cx="4604657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48" dirty="0">
                <a:solidFill>
                  <a:srgbClr val="FAFAFA"/>
                </a:solidFill>
              </a:rPr>
              <a:t>Dynamic</a:t>
            </a:r>
            <a:r>
              <a:rPr sz="2535" spc="180" dirty="0">
                <a:solidFill>
                  <a:srgbClr val="FAFAFA"/>
                </a:solidFill>
              </a:rPr>
              <a:t> </a:t>
            </a:r>
            <a:r>
              <a:rPr sz="2535" spc="-148" dirty="0">
                <a:solidFill>
                  <a:srgbClr val="FAFAFA"/>
                </a:solidFill>
              </a:rPr>
              <a:t>Memory</a:t>
            </a:r>
            <a:r>
              <a:rPr sz="2535" spc="180" dirty="0">
                <a:solidFill>
                  <a:srgbClr val="FAFAFA"/>
                </a:solidFill>
              </a:rPr>
              <a:t> </a:t>
            </a:r>
            <a:r>
              <a:rPr sz="2535" spc="-137" dirty="0">
                <a:solidFill>
                  <a:srgbClr val="FAFAFA"/>
                </a:solidFill>
              </a:rPr>
              <a:t>Deallocation</a:t>
            </a:r>
            <a:endParaRPr sz="2535"/>
          </a:p>
        </p:txBody>
      </p:sp>
      <p:sp>
        <p:nvSpPr>
          <p:cNvPr id="5" name="object 5"/>
          <p:cNvSpPr txBox="1"/>
          <p:nvPr/>
        </p:nvSpPr>
        <p:spPr>
          <a:xfrm>
            <a:off x="496541" y="935288"/>
            <a:ext cx="6953287" cy="2955645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00050" indent="-374650">
              <a:spcBef>
                <a:spcPts val="190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b="1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Deallocate</a:t>
            </a:r>
            <a:r>
              <a:rPr sz="2325" b="1" spc="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9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b="1" spc="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8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single</a:t>
            </a:r>
            <a:r>
              <a:rPr sz="2325" b="1" spc="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6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element</a:t>
            </a:r>
            <a:endParaRPr sz="2325" dirty="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</a:pPr>
            <a:endParaRPr lang="en-US" sz="19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en-US" sz="19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en-US" sz="19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en-US" sz="19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en-US" sz="19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en-US" sz="19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900" dirty="0">
              <a:latin typeface="Calibri" panose="020F0502020204030204"/>
              <a:cs typeface="Calibri" panose="020F0502020204030204"/>
            </a:endParaRPr>
          </a:p>
          <a:p>
            <a:pPr marL="400050" indent="-374650">
              <a:spcBef>
                <a:spcPts val="1270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b="1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Deallocate</a:t>
            </a:r>
            <a:r>
              <a:rPr sz="2325" b="1" spc="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i="1" spc="-53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2325" i="1" spc="338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b="1" spc="-18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elements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41" y="1462951"/>
            <a:ext cx="11038095" cy="1790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41" y="4122712"/>
            <a:ext cx="11085714" cy="1800000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5" y="172910"/>
            <a:ext cx="5165644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27" dirty="0">
                <a:solidFill>
                  <a:srgbClr val="FAFAFA"/>
                </a:solidFill>
              </a:rPr>
              <a:t>Allocation/Deallocation</a:t>
            </a:r>
            <a:r>
              <a:rPr sz="2535" spc="232" dirty="0">
                <a:solidFill>
                  <a:srgbClr val="FAFAFA"/>
                </a:solidFill>
              </a:rPr>
              <a:t> </a:t>
            </a:r>
            <a:r>
              <a:rPr sz="2535" spc="-137" dirty="0">
                <a:solidFill>
                  <a:srgbClr val="FAFAFA"/>
                </a:solidFill>
              </a:rPr>
              <a:t>Properties</a:t>
            </a:r>
            <a:endParaRPr sz="2535"/>
          </a:p>
        </p:txBody>
      </p:sp>
      <p:sp>
        <p:nvSpPr>
          <p:cNvPr id="3" name="object 3"/>
          <p:cNvSpPr txBox="1"/>
          <p:nvPr/>
        </p:nvSpPr>
        <p:spPr>
          <a:xfrm>
            <a:off x="4634965" y="1356781"/>
            <a:ext cx="1390389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159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malloc()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0" y="1320705"/>
            <a:ext cx="3140454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must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be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deallocated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with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6404" y="1356781"/>
            <a:ext cx="1083054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254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free()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4965" y="2068187"/>
            <a:ext cx="622723" cy="269754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070"/>
              </a:lnSpc>
            </a:pPr>
            <a:r>
              <a:rPr sz="2325" spc="-20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7368" y="1952850"/>
            <a:ext cx="3140454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must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be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deallocated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with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37746" y="2016862"/>
            <a:ext cx="1083054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190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delete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003" y="676490"/>
            <a:ext cx="3892016" cy="2308590"/>
          </a:xfrm>
          <a:prstGeom prst="rect">
            <a:avLst/>
          </a:prstGeom>
        </p:spPr>
        <p:txBody>
          <a:bodyPr vert="horz" wrap="square" lIns="0" tIns="170443" rIns="0" bIns="0" rtlCol="0">
            <a:spAutoFit/>
          </a:bodyPr>
          <a:lstStyle/>
          <a:p>
            <a:pPr marL="26670">
              <a:spcBef>
                <a:spcPts val="1340"/>
              </a:spcBef>
            </a:pPr>
            <a:r>
              <a:rPr sz="2325" b="1" u="sng" spc="-159" dirty="0">
                <a:solidFill>
                  <a:srgbClr val="AE3236"/>
                </a:solidFill>
                <a:uFill>
                  <a:solidFill>
                    <a:srgbClr val="AE3236"/>
                  </a:solidFill>
                </a:uFill>
                <a:latin typeface="Tahoma" panose="020B0604030504040204"/>
                <a:cs typeface="Tahoma" panose="020B0604030504040204"/>
              </a:rPr>
              <a:t>Fundamental</a:t>
            </a:r>
            <a:r>
              <a:rPr sz="2325" b="1" u="sng" spc="95" dirty="0">
                <a:solidFill>
                  <a:srgbClr val="AE3236"/>
                </a:solidFill>
                <a:uFill>
                  <a:solidFill>
                    <a:srgbClr val="AE3236"/>
                  </a:solidFill>
                </a:uFill>
                <a:latin typeface="Tahoma" panose="020B0604030504040204"/>
                <a:cs typeface="Tahoma" panose="020B0604030504040204"/>
              </a:rPr>
              <a:t> </a:t>
            </a:r>
            <a:r>
              <a:rPr sz="2325" b="1" u="sng" spc="-190" dirty="0">
                <a:solidFill>
                  <a:srgbClr val="AE3236"/>
                </a:solidFill>
                <a:uFill>
                  <a:solidFill>
                    <a:srgbClr val="AE3236"/>
                  </a:solidFill>
                </a:uFill>
                <a:latin typeface="Tahoma" panose="020B0604030504040204"/>
                <a:cs typeface="Tahoma" panose="020B0604030504040204"/>
              </a:rPr>
              <a:t>rules</a:t>
            </a:r>
            <a:r>
              <a:rPr sz="2325" spc="-19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:</a:t>
            </a:r>
            <a:endParaRPr sz="2325">
              <a:latin typeface="Tahoma" panose="020B0604030504040204"/>
              <a:cs typeface="Tahoma" panose="020B0604030504040204"/>
            </a:endParaRPr>
          </a:p>
          <a:p>
            <a:pPr marL="612140" indent="-375920">
              <a:spcBef>
                <a:spcPts val="1130"/>
              </a:spcBef>
              <a:buFont typeface="Lucida Sans Unicode" panose="020B0602030504020204"/>
              <a:buChar char="•"/>
              <a:tabLst>
                <a:tab pos="612775" algn="l"/>
              </a:tabLst>
            </a:pP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Each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object</a:t>
            </a:r>
            <a:r>
              <a:rPr sz="232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allocated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with</a:t>
            </a:r>
            <a:endParaRPr sz="2325">
              <a:latin typeface="Tahoma" panose="020B0604030504040204"/>
              <a:cs typeface="Tahoma" panose="020B0604030504040204"/>
            </a:endParaRPr>
          </a:p>
          <a:p>
            <a:pPr marL="612140" indent="-375920">
              <a:spcBef>
                <a:spcPts val="2185"/>
              </a:spcBef>
              <a:buFont typeface="Lucida Sans Unicode" panose="020B0602030504020204"/>
              <a:buChar char="•"/>
              <a:tabLst>
                <a:tab pos="612775" algn="l"/>
              </a:tabLst>
            </a:pP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Each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object</a:t>
            </a:r>
            <a:r>
              <a:rPr sz="232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allocated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with</a:t>
            </a:r>
            <a:endParaRPr sz="2325">
              <a:latin typeface="Tahoma" panose="020B0604030504040204"/>
              <a:cs typeface="Tahoma" panose="020B0604030504040204"/>
            </a:endParaRPr>
          </a:p>
          <a:p>
            <a:pPr marL="612140" indent="-375920">
              <a:spcBef>
                <a:spcPts val="2185"/>
              </a:spcBef>
              <a:buFont typeface="Lucida Sans Unicode" panose="020B0602030504020204"/>
              <a:buChar char="•"/>
              <a:tabLst>
                <a:tab pos="612775" algn="l"/>
              </a:tabLst>
            </a:pP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Each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object</a:t>
            </a:r>
            <a:r>
              <a:rPr sz="232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allocated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with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4966" y="2621123"/>
            <a:ext cx="930058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32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new[]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4811" y="2585020"/>
            <a:ext cx="3140454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must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be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deallocated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with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45213" y="2621123"/>
            <a:ext cx="1390389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24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delete[]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85490" y="3253278"/>
            <a:ext cx="1390389" cy="389202"/>
          </a:xfrm>
          <a:custGeom>
            <a:avLst/>
            <a:gdLst/>
            <a:ahLst/>
            <a:cxnLst/>
            <a:rect l="l" t="t" r="r" b="b"/>
            <a:pathLst>
              <a:path w="657860" h="184150">
                <a:moveTo>
                  <a:pt x="657810" y="0"/>
                </a:moveTo>
                <a:lnTo>
                  <a:pt x="0" y="0"/>
                </a:lnTo>
                <a:lnTo>
                  <a:pt x="0" y="183663"/>
                </a:lnTo>
                <a:lnTo>
                  <a:pt x="657810" y="183663"/>
                </a:lnTo>
                <a:lnTo>
                  <a:pt x="65781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14" name="object 14"/>
          <p:cNvSpPr/>
          <p:nvPr/>
        </p:nvSpPr>
        <p:spPr>
          <a:xfrm>
            <a:off x="2854702" y="3332512"/>
            <a:ext cx="622723" cy="285862"/>
          </a:xfrm>
          <a:custGeom>
            <a:avLst/>
            <a:gdLst/>
            <a:ahLst/>
            <a:cxnLst/>
            <a:rect l="l" t="t" r="r" b="b"/>
            <a:pathLst>
              <a:path w="294639" h="135255">
                <a:moveTo>
                  <a:pt x="294119" y="0"/>
                </a:moveTo>
                <a:lnTo>
                  <a:pt x="0" y="0"/>
                </a:lnTo>
                <a:lnTo>
                  <a:pt x="0" y="134630"/>
                </a:lnTo>
                <a:lnTo>
                  <a:pt x="294119" y="134630"/>
                </a:lnTo>
                <a:lnTo>
                  <a:pt x="29411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15" name="object 15"/>
          <p:cNvSpPr txBox="1"/>
          <p:nvPr/>
        </p:nvSpPr>
        <p:spPr>
          <a:xfrm>
            <a:off x="884485" y="3217164"/>
            <a:ext cx="2700254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80695" indent="-454660">
              <a:spcBef>
                <a:spcPts val="190"/>
              </a:spcBef>
              <a:buFont typeface="Lucida Sans Unicode" panose="020B0602030504020204"/>
              <a:buChar char="•"/>
              <a:tabLst>
                <a:tab pos="481330" algn="l"/>
              </a:tabLst>
            </a:pPr>
            <a:r>
              <a:rPr sz="2325" spc="159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malloc()</a:t>
            </a:r>
            <a:r>
              <a:rPr sz="2325" spc="74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,</a:t>
            </a:r>
            <a:r>
              <a:rPr sz="2325" spc="59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20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74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,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55279" y="3253278"/>
            <a:ext cx="930058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32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new[]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55125" y="3217164"/>
            <a:ext cx="1759459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ne</a:t>
            </a:r>
            <a:r>
              <a:rPr sz="2325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ve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6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duc</a:t>
            </a:r>
            <a:r>
              <a:rPr sz="2325" spc="-20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84424" y="3281187"/>
            <a:ext cx="775719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-190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NULL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30548" y="3217164"/>
            <a:ext cx="3411553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pointer</a:t>
            </a:r>
            <a:r>
              <a:rPr sz="232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i="1" spc="-222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success</a:t>
            </a:r>
            <a:r>
              <a:rPr sz="2325" i="1" spc="27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case,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58654" y="3635397"/>
            <a:ext cx="6972076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except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325" spc="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zero-size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allocations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(implementation-defined)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85491" y="4303655"/>
            <a:ext cx="1083054" cy="389202"/>
          </a:xfrm>
          <a:custGeom>
            <a:avLst/>
            <a:gdLst/>
            <a:ahLst/>
            <a:cxnLst/>
            <a:rect l="l" t="t" r="r" b="b"/>
            <a:pathLst>
              <a:path w="512444" h="184150">
                <a:moveTo>
                  <a:pt x="512330" y="0"/>
                </a:moveTo>
                <a:lnTo>
                  <a:pt x="0" y="0"/>
                </a:lnTo>
                <a:lnTo>
                  <a:pt x="0" y="183668"/>
                </a:lnTo>
                <a:lnTo>
                  <a:pt x="512330" y="183668"/>
                </a:lnTo>
                <a:lnTo>
                  <a:pt x="51233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22" name="object 22"/>
          <p:cNvSpPr/>
          <p:nvPr/>
        </p:nvSpPr>
        <p:spPr>
          <a:xfrm>
            <a:off x="2547233" y="4331575"/>
            <a:ext cx="1083054" cy="336861"/>
          </a:xfrm>
          <a:custGeom>
            <a:avLst/>
            <a:gdLst/>
            <a:ahLst/>
            <a:cxnLst/>
            <a:rect l="l" t="t" r="r" b="b"/>
            <a:pathLst>
              <a:path w="512444" h="159385">
                <a:moveTo>
                  <a:pt x="512330" y="0"/>
                </a:moveTo>
                <a:lnTo>
                  <a:pt x="0" y="0"/>
                </a:lnTo>
                <a:lnTo>
                  <a:pt x="0" y="158913"/>
                </a:lnTo>
                <a:lnTo>
                  <a:pt x="512330" y="158913"/>
                </a:lnTo>
                <a:lnTo>
                  <a:pt x="51233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23" name="object 23"/>
          <p:cNvSpPr txBox="1"/>
          <p:nvPr/>
        </p:nvSpPr>
        <p:spPr>
          <a:xfrm>
            <a:off x="4349909" y="4303655"/>
            <a:ext cx="1390389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24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delete[]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49744" y="4331575"/>
            <a:ext cx="775719" cy="336861"/>
          </a:xfrm>
          <a:custGeom>
            <a:avLst/>
            <a:gdLst/>
            <a:ahLst/>
            <a:cxnLst/>
            <a:rect l="l" t="t" r="r" b="b"/>
            <a:pathLst>
              <a:path w="367029" h="159385">
                <a:moveTo>
                  <a:pt x="366861" y="0"/>
                </a:moveTo>
                <a:lnTo>
                  <a:pt x="0" y="0"/>
                </a:lnTo>
                <a:lnTo>
                  <a:pt x="0" y="158913"/>
                </a:lnTo>
                <a:lnTo>
                  <a:pt x="366861" y="158913"/>
                </a:lnTo>
                <a:lnTo>
                  <a:pt x="366861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25" name="object 25"/>
          <p:cNvSpPr/>
          <p:nvPr/>
        </p:nvSpPr>
        <p:spPr>
          <a:xfrm>
            <a:off x="8071534" y="4331597"/>
            <a:ext cx="1237393" cy="401280"/>
          </a:xfrm>
          <a:custGeom>
            <a:avLst/>
            <a:gdLst/>
            <a:ahLst/>
            <a:cxnLst/>
            <a:rect l="l" t="t" r="r" b="b"/>
            <a:pathLst>
              <a:path w="585470" h="189864">
                <a:moveTo>
                  <a:pt x="585063" y="0"/>
                </a:moveTo>
                <a:lnTo>
                  <a:pt x="0" y="0"/>
                </a:lnTo>
                <a:lnTo>
                  <a:pt x="0" y="189701"/>
                </a:lnTo>
                <a:lnTo>
                  <a:pt x="585063" y="189701"/>
                </a:lnTo>
                <a:lnTo>
                  <a:pt x="585063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26" name="object 26"/>
          <p:cNvSpPr txBox="1"/>
          <p:nvPr/>
        </p:nvSpPr>
        <p:spPr>
          <a:xfrm>
            <a:off x="884487" y="4267549"/>
            <a:ext cx="10419865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480695" indent="-454660">
              <a:spcBef>
                <a:spcPts val="190"/>
              </a:spcBef>
              <a:buFont typeface="Lucida Sans Unicode" panose="020B0602030504020204"/>
              <a:buChar char="•"/>
              <a:tabLst>
                <a:tab pos="481330" algn="l"/>
                <a:tab pos="4951730" algn="l"/>
              </a:tabLst>
            </a:pPr>
            <a:r>
              <a:rPr sz="2325" spc="254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free()</a:t>
            </a:r>
            <a:r>
              <a:rPr sz="2325" spc="127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,</a:t>
            </a:r>
            <a:r>
              <a:rPr sz="2325" spc="67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190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delete</a:t>
            </a:r>
            <a:r>
              <a:rPr sz="2325" spc="127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,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and	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applied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325" spc="65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90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NULL</a:t>
            </a:r>
            <a:r>
              <a:rPr sz="2325" spc="11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25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/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222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nullptr</a:t>
            </a:r>
            <a:r>
              <a:rPr sz="2325" spc="877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pointers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do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not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58655" y="4685795"/>
            <a:ext cx="1793011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6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duc</a:t>
            </a:r>
            <a:r>
              <a:rPr sz="2325" spc="-20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20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rr</a:t>
            </a:r>
            <a:r>
              <a:rPr sz="2325" spc="-16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rs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26305" y="5646569"/>
            <a:ext cx="622723" cy="285862"/>
          </a:xfrm>
          <a:custGeom>
            <a:avLst/>
            <a:gdLst/>
            <a:ahLst/>
            <a:cxnLst/>
            <a:rect l="l" t="t" r="r" b="b"/>
            <a:pathLst>
              <a:path w="294640" h="135255">
                <a:moveTo>
                  <a:pt x="294119" y="0"/>
                </a:moveTo>
                <a:lnTo>
                  <a:pt x="0" y="0"/>
                </a:lnTo>
                <a:lnTo>
                  <a:pt x="0" y="134630"/>
                </a:lnTo>
                <a:lnTo>
                  <a:pt x="294119" y="134630"/>
                </a:lnTo>
                <a:lnTo>
                  <a:pt x="29411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29" name="object 29"/>
          <p:cNvSpPr/>
          <p:nvPr/>
        </p:nvSpPr>
        <p:spPr>
          <a:xfrm>
            <a:off x="2426876" y="5567322"/>
            <a:ext cx="930058" cy="389202"/>
          </a:xfrm>
          <a:custGeom>
            <a:avLst/>
            <a:gdLst/>
            <a:ahLst/>
            <a:cxnLst/>
            <a:rect l="l" t="t" r="r" b="b"/>
            <a:pathLst>
              <a:path w="440055" h="184150">
                <a:moveTo>
                  <a:pt x="439599" y="0"/>
                </a:moveTo>
                <a:lnTo>
                  <a:pt x="0" y="0"/>
                </a:lnTo>
                <a:lnTo>
                  <a:pt x="0" y="183668"/>
                </a:lnTo>
                <a:lnTo>
                  <a:pt x="439599" y="183668"/>
                </a:lnTo>
                <a:lnTo>
                  <a:pt x="43959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30" name="object 30"/>
          <p:cNvSpPr txBox="1"/>
          <p:nvPr/>
        </p:nvSpPr>
        <p:spPr>
          <a:xfrm>
            <a:off x="673005" y="5531220"/>
            <a:ext cx="2791515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Mixing</a:t>
            </a:r>
            <a:r>
              <a:rPr sz="2325" spc="60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20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95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,</a:t>
            </a:r>
            <a:r>
              <a:rPr sz="2325" spc="60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32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new[]</a:t>
            </a:r>
            <a:r>
              <a:rPr sz="2325" spc="95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,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34895" y="5595244"/>
            <a:ext cx="1083054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10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malloc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88490" y="5531220"/>
            <a:ext cx="6670110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something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different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their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counterparts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leads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3003" y="5949446"/>
            <a:ext cx="2700254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i="1" spc="-11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undefined</a:t>
            </a:r>
            <a:r>
              <a:rPr sz="2325" i="1" spc="8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11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behavior</a:t>
            </a:r>
            <a:endParaRPr sz="2325">
              <a:latin typeface="Arial" panose="020B0604020202090204"/>
              <a:cs typeface="Arial" panose="020B0604020202090204"/>
            </a:endParaRPr>
          </a:p>
        </p:txBody>
      </p:sp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4" y="172910"/>
            <a:ext cx="3402159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74" dirty="0">
                <a:solidFill>
                  <a:srgbClr val="FAFAFA"/>
                </a:solidFill>
              </a:rPr>
              <a:t>2D</a:t>
            </a:r>
            <a:r>
              <a:rPr sz="2535" spc="137" dirty="0">
                <a:solidFill>
                  <a:srgbClr val="FAFAFA"/>
                </a:solidFill>
              </a:rPr>
              <a:t> </a:t>
            </a:r>
            <a:r>
              <a:rPr sz="2535" spc="-148" dirty="0">
                <a:solidFill>
                  <a:srgbClr val="FAFAFA"/>
                </a:solidFill>
              </a:rPr>
              <a:t>Memory</a:t>
            </a:r>
            <a:r>
              <a:rPr sz="2535" spc="137" dirty="0">
                <a:solidFill>
                  <a:srgbClr val="FAFAFA"/>
                </a:solidFill>
              </a:rPr>
              <a:t> </a:t>
            </a:r>
            <a:r>
              <a:rPr sz="2535" spc="-116" dirty="0">
                <a:solidFill>
                  <a:srgbClr val="FAFAFA"/>
                </a:solidFill>
              </a:rPr>
              <a:t>Allocation</a:t>
            </a:r>
            <a:endParaRPr sz="2535"/>
          </a:p>
        </p:txBody>
      </p:sp>
      <p:sp>
        <p:nvSpPr>
          <p:cNvPr id="4" name="object 4"/>
          <p:cNvSpPr txBox="1"/>
          <p:nvPr/>
        </p:nvSpPr>
        <p:spPr>
          <a:xfrm>
            <a:off x="736991" y="1000458"/>
            <a:ext cx="6817738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Easy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stack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-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dimensions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known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at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compile-time: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834" y="1658375"/>
            <a:ext cx="10652044" cy="29812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5368" rIns="0" bIns="0" rtlCol="0">
            <a:spAutoFit/>
          </a:bodyPr>
          <a:lstStyle/>
          <a:p>
            <a:pPr marL="79375">
              <a:spcBef>
                <a:spcPts val="40"/>
              </a:spcBef>
            </a:pPr>
            <a:r>
              <a:rPr sz="1900" b="1" spc="275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b="1" spc="57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A[</a:t>
            </a:r>
            <a:r>
              <a:rPr sz="1900" spc="25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3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][</a:t>
            </a:r>
            <a:r>
              <a:rPr sz="1900" spc="25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];</a:t>
            </a:r>
            <a:r>
              <a:rPr sz="1900" spc="57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7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6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C/C++ </a:t>
            </a:r>
            <a:r>
              <a:rPr sz="1900" i="1" spc="7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uses</a:t>
            </a:r>
            <a:r>
              <a:rPr sz="1900" i="1" spc="57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8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row-major</a:t>
            </a:r>
            <a:r>
              <a:rPr sz="1900" i="1" spc="57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order:</a:t>
            </a:r>
            <a:r>
              <a:rPr sz="1900" i="1" spc="57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-7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move</a:t>
            </a:r>
            <a:r>
              <a:rPr sz="1900" i="1" spc="57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1900" i="1" spc="12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-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row</a:t>
            </a:r>
            <a:r>
              <a:rPr sz="1900" i="1" spc="57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5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elements,</a:t>
            </a:r>
            <a:r>
              <a:rPr sz="1900" i="1" spc="57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then</a:t>
            </a:r>
            <a:r>
              <a:rPr sz="1900" i="1" spc="57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7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columns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991" y="2528438"/>
            <a:ext cx="9619989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Dynamic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2D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allocation/deallocation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-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dimensions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known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at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run-time: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83" y="6837104"/>
            <a:ext cx="12173957" cy="10737"/>
            <a:chOff x="0" y="3234963"/>
            <a:chExt cx="5760085" cy="5080"/>
          </a:xfrm>
        </p:grpSpPr>
        <p:sp>
          <p:nvSpPr>
            <p:cNvPr id="13" name="object 13"/>
            <p:cNvSpPr/>
            <p:nvPr/>
          </p:nvSpPr>
          <p:spPr>
            <a:xfrm>
              <a:off x="0" y="3237498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34963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60"/>
                  </a:lnTo>
                  <a:lnTo>
                    <a:pt x="5760072" y="5060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3234963"/>
              <a:ext cx="1280160" cy="5080"/>
            </a:xfrm>
            <a:custGeom>
              <a:avLst/>
              <a:gdLst/>
              <a:ahLst/>
              <a:cxnLst/>
              <a:rect l="l" t="t" r="r" b="b"/>
              <a:pathLst>
                <a:path w="1280160" h="5080">
                  <a:moveTo>
                    <a:pt x="1280058" y="0"/>
                  </a:moveTo>
                  <a:lnTo>
                    <a:pt x="0" y="0"/>
                  </a:lnTo>
                  <a:lnTo>
                    <a:pt x="0" y="5060"/>
                  </a:lnTo>
                  <a:lnTo>
                    <a:pt x="1280058" y="5060"/>
                  </a:lnTo>
                  <a:lnTo>
                    <a:pt x="1280058" y="0"/>
                  </a:lnTo>
                  <a:close/>
                </a:path>
              </a:pathLst>
            </a:custGeom>
            <a:solidFill>
              <a:srgbClr val="EB801B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835" y="3102301"/>
            <a:ext cx="10652044" cy="2444881"/>
          </a:xfrm>
          <a:prstGeom prst="rect">
            <a:avLst/>
          </a:prstGeom>
        </p:spPr>
      </p:pic>
      <p:sp>
        <p:nvSpPr>
          <p:cNvPr id="1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782" y="172910"/>
            <a:ext cx="3830278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80645">
              <a:spcBef>
                <a:spcPts val="200"/>
              </a:spcBef>
            </a:pPr>
            <a:r>
              <a:rPr sz="2535" spc="-74" dirty="0">
                <a:solidFill>
                  <a:srgbClr val="FAFAFA"/>
                </a:solidFill>
              </a:rPr>
              <a:t>2D</a:t>
            </a:r>
            <a:r>
              <a:rPr sz="2535" spc="148" dirty="0">
                <a:solidFill>
                  <a:srgbClr val="FAFAFA"/>
                </a:solidFill>
              </a:rPr>
              <a:t> </a:t>
            </a:r>
            <a:r>
              <a:rPr sz="2535" spc="-148" dirty="0">
                <a:solidFill>
                  <a:srgbClr val="FAFAFA"/>
                </a:solidFill>
              </a:rPr>
              <a:t>Memory</a:t>
            </a:r>
            <a:r>
              <a:rPr sz="2535" spc="159" dirty="0">
                <a:solidFill>
                  <a:srgbClr val="FAFAFA"/>
                </a:solidFill>
              </a:rPr>
              <a:t> </a:t>
            </a:r>
            <a:r>
              <a:rPr sz="2535" spc="-116" dirty="0">
                <a:solidFill>
                  <a:srgbClr val="FAFAFA"/>
                </a:solidFill>
              </a:rPr>
              <a:t>Allocation</a:t>
            </a:r>
            <a:r>
              <a:rPr sz="2535" spc="159" dirty="0">
                <a:solidFill>
                  <a:srgbClr val="FAFAFA"/>
                </a:solidFill>
              </a:rPr>
              <a:t> </a:t>
            </a:r>
            <a:r>
              <a:rPr sz="2535" b="0" spc="364" baseline="31000" dirty="0">
                <a:solidFill>
                  <a:srgbClr val="FAFAFA"/>
                </a:solidFill>
                <a:latin typeface="Lucida Sans Unicode" panose="020B0602030504020204"/>
                <a:cs typeface="Lucida Sans Unicode" panose="020B0602030504020204"/>
              </a:rPr>
              <a:t>⋆</a:t>
            </a:r>
            <a:endParaRPr sz="2535" baseline="3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6992" y="2142699"/>
            <a:ext cx="6645952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Dynamic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2D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allocation/deallocation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008B73"/>
                </a:solidFill>
                <a:latin typeface="Tahoma" panose="020B0604030504040204"/>
                <a:cs typeface="Tahoma" panose="020B0604030504040204"/>
              </a:rPr>
              <a:t>C++11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: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3834" y="2800619"/>
            <a:ext cx="10652044" cy="1735302"/>
            <a:chOff x="359995" y="1325107"/>
            <a:chExt cx="5039995" cy="821055"/>
          </a:xfrm>
        </p:grpSpPr>
        <p:sp>
          <p:nvSpPr>
            <p:cNvPr id="6" name="object 6"/>
            <p:cNvSpPr/>
            <p:nvPr/>
          </p:nvSpPr>
          <p:spPr>
            <a:xfrm>
              <a:off x="359995" y="1325107"/>
              <a:ext cx="5039995" cy="821055"/>
            </a:xfrm>
            <a:custGeom>
              <a:avLst/>
              <a:gdLst/>
              <a:ahLst/>
              <a:cxnLst/>
              <a:rect l="l" t="t" r="r" b="b"/>
              <a:pathLst>
                <a:path w="5039995" h="821055">
                  <a:moveTo>
                    <a:pt x="5039995" y="0"/>
                  </a:moveTo>
                  <a:lnTo>
                    <a:pt x="0" y="0"/>
                  </a:lnTo>
                  <a:lnTo>
                    <a:pt x="0" y="820519"/>
                  </a:lnTo>
                  <a:lnTo>
                    <a:pt x="5039995" y="820519"/>
                  </a:lnTo>
                  <a:lnTo>
                    <a:pt x="5039995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7" name="object 7"/>
            <p:cNvSpPr/>
            <p:nvPr/>
          </p:nvSpPr>
          <p:spPr>
            <a:xfrm>
              <a:off x="2191448" y="1962162"/>
              <a:ext cx="638175" cy="0"/>
            </a:xfrm>
            <a:custGeom>
              <a:avLst/>
              <a:gdLst/>
              <a:ahLst/>
              <a:cxnLst/>
              <a:rect l="l" t="t" r="r" b="b"/>
              <a:pathLst>
                <a:path w="638175">
                  <a:moveTo>
                    <a:pt x="0" y="0"/>
                  </a:moveTo>
                  <a:lnTo>
                    <a:pt x="638060" y="0"/>
                  </a:lnTo>
                </a:path>
              </a:pathLst>
            </a:custGeom>
            <a:ln w="5054">
              <a:solidFill>
                <a:srgbClr val="3D7A7A"/>
              </a:solidFill>
            </a:ln>
          </p:spPr>
          <p:txBody>
            <a:bodyPr wrap="square" lIns="0" tIns="0" rIns="0" bIns="0" rtlCol="0"/>
            <a:lstStyle/>
            <a:p>
              <a:endParaRPr sz="3805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3834" y="2800618"/>
            <a:ext cx="10652044" cy="1674147"/>
          </a:xfrm>
          <a:prstGeom prst="rect">
            <a:avLst/>
          </a:prstGeom>
        </p:spPr>
        <p:txBody>
          <a:bodyPr vert="horz" wrap="square" lIns="0" tIns="5368" rIns="0" bIns="0" rtlCol="0">
            <a:spAutoFit/>
          </a:bodyPr>
          <a:lstStyle/>
          <a:p>
            <a:pPr marL="79375">
              <a:spcBef>
                <a:spcPts val="40"/>
              </a:spcBef>
              <a:tabLst>
                <a:tab pos="3490595" algn="l"/>
              </a:tabLst>
            </a:pPr>
            <a:r>
              <a:rPr sz="1900" b="1" spc="85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auto</a:t>
            </a:r>
            <a:r>
              <a:rPr sz="1900" b="1" spc="57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spc="57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9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13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900" b="1" spc="57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9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9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[</a:t>
            </a:r>
            <a:r>
              <a:rPr sz="1900" spc="296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3</a:t>
            </a:r>
            <a:r>
              <a:rPr sz="1900" spc="29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][</a:t>
            </a:r>
            <a:r>
              <a:rPr sz="1900" spc="296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1900" spc="29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];	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allocate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3 </a:t>
            </a:r>
            <a:r>
              <a:rPr sz="190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objects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type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9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int[4]</a:t>
            </a:r>
            <a:endParaRPr sz="1900" dirty="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380"/>
              </a:spcBef>
              <a:tabLst>
                <a:tab pos="3490595" algn="l"/>
              </a:tabLst>
            </a:pPr>
            <a:r>
              <a:rPr sz="1900" b="1" spc="275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 </a:t>
            </a:r>
            <a:r>
              <a:rPr sz="1900" b="1" spc="85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9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5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3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;	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48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6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dynamic</a:t>
            </a:r>
            <a:r>
              <a:rPr sz="190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5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value</a:t>
            </a:r>
            <a:endParaRPr sz="1900" dirty="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380"/>
              </a:spcBef>
              <a:tabLst>
                <a:tab pos="3490595" algn="l"/>
              </a:tabLst>
            </a:pPr>
            <a:r>
              <a:rPr sz="1900" b="1" spc="85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auto</a:t>
            </a:r>
            <a:r>
              <a:rPr sz="1900" b="1" spc="560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4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900" spc="57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8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13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900" b="1" spc="57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9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9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[n][</a:t>
            </a:r>
            <a:r>
              <a:rPr sz="1900" spc="296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1900" spc="29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];	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43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7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ok</a:t>
            </a:r>
            <a:endParaRPr sz="1900" dirty="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38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auto</a:t>
            </a:r>
            <a:r>
              <a:rPr sz="1900" i="1" spc="56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i="1" spc="8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-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3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int[n][n];</a:t>
            </a:r>
            <a:r>
              <a:rPr sz="1900" i="1" spc="56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-63" dirty="0">
                <a:solidFill>
                  <a:srgbClr val="3D7A7A"/>
                </a:solidFill>
                <a:latin typeface="Arial" panose="020B0604020202090204"/>
                <a:cs typeface="Arial" panose="020B0604020202090204"/>
              </a:rPr>
              <a:t>compile</a:t>
            </a:r>
            <a:r>
              <a:rPr sz="1900" i="1" spc="116" dirty="0">
                <a:solidFill>
                  <a:srgbClr val="3D7A7A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900" i="1" spc="-53" dirty="0">
                <a:solidFill>
                  <a:srgbClr val="3D7A7A"/>
                </a:solidFill>
                <a:latin typeface="Arial" panose="020B0604020202090204"/>
                <a:cs typeface="Arial" panose="020B0604020202090204"/>
              </a:rPr>
              <a:t>error</a:t>
            </a:r>
            <a:endParaRPr sz="1900" dirty="0">
              <a:latin typeface="Arial" panose="020B0604020202090204"/>
              <a:cs typeface="Arial" panose="020B0604020202090204"/>
            </a:endParaRPr>
          </a:p>
          <a:p>
            <a:pPr marL="79375">
              <a:spcBef>
                <a:spcPts val="380"/>
              </a:spcBef>
              <a:tabLst>
                <a:tab pos="3490595" algn="l"/>
              </a:tabLst>
            </a:pPr>
            <a:r>
              <a:rPr sz="1900" b="1" spc="21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delete</a:t>
            </a:r>
            <a:r>
              <a:rPr sz="1900" spc="2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[]</a:t>
            </a:r>
            <a:r>
              <a:rPr sz="1900" spc="60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8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A;	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1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-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same</a:t>
            </a:r>
            <a:r>
              <a:rPr sz="190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900" i="1" spc="52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3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B,</a:t>
            </a:r>
            <a:r>
              <a:rPr sz="1900" i="1" spc="51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</a:t>
            </a:r>
            <a:endParaRPr sz="1900" dirty="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83" y="6837104"/>
            <a:ext cx="12173957" cy="10737"/>
            <a:chOff x="0" y="3234963"/>
            <a:chExt cx="5760085" cy="5080"/>
          </a:xfrm>
        </p:grpSpPr>
        <p:sp>
          <p:nvSpPr>
            <p:cNvPr id="10" name="object 10"/>
            <p:cNvSpPr/>
            <p:nvPr/>
          </p:nvSpPr>
          <p:spPr>
            <a:xfrm>
              <a:off x="0" y="3237498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63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60"/>
                  </a:lnTo>
                  <a:lnTo>
                    <a:pt x="5760072" y="5060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34963"/>
              <a:ext cx="1351280" cy="5080"/>
            </a:xfrm>
            <a:custGeom>
              <a:avLst/>
              <a:gdLst/>
              <a:ahLst/>
              <a:cxnLst/>
              <a:rect l="l" t="t" r="r" b="b"/>
              <a:pathLst>
                <a:path w="1351280" h="5080">
                  <a:moveTo>
                    <a:pt x="1351165" y="0"/>
                  </a:moveTo>
                  <a:lnTo>
                    <a:pt x="0" y="0"/>
                  </a:lnTo>
                  <a:lnTo>
                    <a:pt x="0" y="5060"/>
                  </a:lnTo>
                  <a:lnTo>
                    <a:pt x="1351165" y="5060"/>
                  </a:lnTo>
                  <a:lnTo>
                    <a:pt x="1351165" y="0"/>
                  </a:lnTo>
                  <a:close/>
                </a:path>
              </a:pathLst>
            </a:custGeom>
            <a:solidFill>
              <a:srgbClr val="EB801B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</p:grpSp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781" y="172910"/>
            <a:ext cx="4356373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80645">
              <a:spcBef>
                <a:spcPts val="200"/>
              </a:spcBef>
            </a:pPr>
            <a:r>
              <a:rPr sz="2535" spc="-116" dirty="0">
                <a:solidFill>
                  <a:srgbClr val="FAFAFA"/>
                </a:solidFill>
              </a:rPr>
              <a:t>Non-Allocating</a:t>
            </a:r>
            <a:r>
              <a:rPr sz="2535" spc="116" dirty="0">
                <a:solidFill>
                  <a:srgbClr val="FAFAFA"/>
                </a:solidFill>
              </a:rPr>
              <a:t> </a:t>
            </a:r>
            <a:r>
              <a:rPr sz="2535" spc="-137" dirty="0">
                <a:solidFill>
                  <a:srgbClr val="FAFAFA"/>
                </a:solidFill>
              </a:rPr>
              <a:t>Placement</a:t>
            </a:r>
            <a:r>
              <a:rPr sz="2535" spc="116" dirty="0">
                <a:solidFill>
                  <a:srgbClr val="FAFAFA"/>
                </a:solidFill>
              </a:rPr>
              <a:t> </a:t>
            </a:r>
            <a:r>
              <a:rPr sz="2535" b="0" spc="364" baseline="31000" dirty="0">
                <a:solidFill>
                  <a:srgbClr val="FAFAFA"/>
                </a:solidFill>
                <a:latin typeface="Lucida Sans Unicode" panose="020B0602030504020204"/>
                <a:cs typeface="Lucida Sans Unicode" panose="020B0602030504020204"/>
              </a:rPr>
              <a:t>⋆</a:t>
            </a:r>
            <a:endParaRPr sz="2535" baseline="3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991" y="967283"/>
            <a:ext cx="3712178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non-allocating</a:t>
            </a:r>
            <a:r>
              <a:rPr sz="2325" b="1" spc="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placement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9196" y="1003358"/>
            <a:ext cx="1852063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233680">
              <a:lnSpc>
                <a:spcPts val="2695"/>
              </a:lnSpc>
            </a:pPr>
            <a:r>
              <a:rPr sz="2325" spc="241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(ptr)</a:t>
            </a:r>
            <a:r>
              <a:rPr sz="2325" spc="581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10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type</a:t>
            </a:r>
            <a:endParaRPr sz="2325" dirty="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41422" y="967283"/>
            <a:ext cx="4775101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allows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explicitly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specify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990" y="1385515"/>
            <a:ext cx="6276882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location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(previously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allocated)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32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individual</a:t>
            </a:r>
            <a:r>
              <a:rPr sz="232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objects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83" y="6837104"/>
            <a:ext cx="12173957" cy="10737"/>
            <a:chOff x="0" y="3234963"/>
            <a:chExt cx="5760085" cy="5080"/>
          </a:xfrm>
        </p:grpSpPr>
        <p:sp>
          <p:nvSpPr>
            <p:cNvPr id="10" name="object 10"/>
            <p:cNvSpPr/>
            <p:nvPr/>
          </p:nvSpPr>
          <p:spPr>
            <a:xfrm>
              <a:off x="0" y="3237498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63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60"/>
                  </a:lnTo>
                  <a:lnTo>
                    <a:pt x="5760072" y="5060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34963"/>
              <a:ext cx="1422400" cy="5080"/>
            </a:xfrm>
            <a:custGeom>
              <a:avLst/>
              <a:gdLst/>
              <a:ahLst/>
              <a:cxnLst/>
              <a:rect l="l" t="t" r="r" b="b"/>
              <a:pathLst>
                <a:path w="1422400" h="5080">
                  <a:moveTo>
                    <a:pt x="1422260" y="0"/>
                  </a:moveTo>
                  <a:lnTo>
                    <a:pt x="0" y="0"/>
                  </a:lnTo>
                  <a:lnTo>
                    <a:pt x="0" y="5060"/>
                  </a:lnTo>
                  <a:lnTo>
                    <a:pt x="1422260" y="5060"/>
                  </a:lnTo>
                  <a:lnTo>
                    <a:pt x="1422260" y="0"/>
                  </a:lnTo>
                  <a:close/>
                </a:path>
              </a:pathLst>
            </a:custGeom>
            <a:solidFill>
              <a:srgbClr val="EB801B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990" y="1947865"/>
            <a:ext cx="10479533" cy="3783289"/>
          </a:xfrm>
          <a:prstGeom prst="rect">
            <a:avLst/>
          </a:prstGeom>
        </p:spPr>
      </p:pic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782" y="172910"/>
            <a:ext cx="6684872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80645">
              <a:spcBef>
                <a:spcPts val="200"/>
              </a:spcBef>
            </a:pPr>
            <a:r>
              <a:rPr sz="2535" spc="-116" dirty="0">
                <a:solidFill>
                  <a:srgbClr val="FAFAFA"/>
                </a:solidFill>
              </a:rPr>
              <a:t>Non-Allocating</a:t>
            </a:r>
            <a:r>
              <a:rPr sz="2535" spc="159" dirty="0">
                <a:solidFill>
                  <a:srgbClr val="FAFAFA"/>
                </a:solidFill>
              </a:rPr>
              <a:t> </a:t>
            </a:r>
            <a:r>
              <a:rPr sz="2535" spc="-137" dirty="0">
                <a:solidFill>
                  <a:srgbClr val="FAFAFA"/>
                </a:solidFill>
              </a:rPr>
              <a:t>Placement</a:t>
            </a:r>
            <a:r>
              <a:rPr sz="2535" spc="159" dirty="0">
                <a:solidFill>
                  <a:srgbClr val="FAFAFA"/>
                </a:solidFill>
              </a:rPr>
              <a:t> </a:t>
            </a:r>
            <a:r>
              <a:rPr sz="2535" spc="-201" dirty="0">
                <a:solidFill>
                  <a:srgbClr val="FAFAFA"/>
                </a:solidFill>
              </a:rPr>
              <a:t>and</a:t>
            </a:r>
            <a:r>
              <a:rPr sz="2535" spc="169" dirty="0">
                <a:solidFill>
                  <a:srgbClr val="FAFAFA"/>
                </a:solidFill>
              </a:rPr>
              <a:t> </a:t>
            </a:r>
            <a:r>
              <a:rPr sz="2535" spc="-137" dirty="0">
                <a:solidFill>
                  <a:srgbClr val="FAFAFA"/>
                </a:solidFill>
              </a:rPr>
              <a:t>Objects</a:t>
            </a:r>
            <a:r>
              <a:rPr sz="2535" spc="159" dirty="0">
                <a:solidFill>
                  <a:srgbClr val="FAFAFA"/>
                </a:solidFill>
              </a:rPr>
              <a:t> </a:t>
            </a:r>
            <a:r>
              <a:rPr sz="2535" b="0" spc="364" baseline="31000" dirty="0">
                <a:solidFill>
                  <a:srgbClr val="FAFAFA"/>
                </a:solidFill>
                <a:latin typeface="Lucida Sans Unicode" panose="020B0602030504020204"/>
                <a:cs typeface="Lucida Sans Unicode" panose="020B0602030504020204"/>
              </a:rPr>
              <a:t>⋆</a:t>
            </a:r>
            <a:r>
              <a:rPr sz="2535" b="0" spc="712" baseline="31000" dirty="0">
                <a:solidFill>
                  <a:srgbClr val="FAFAFA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535" b="0" spc="-537" dirty="0">
                <a:solidFill>
                  <a:srgbClr val="FAFAFA"/>
                </a:solidFill>
                <a:latin typeface="Lucida Sans Unicode" panose="020B0602030504020204"/>
                <a:cs typeface="Lucida Sans Unicode" panose="020B0602030504020204"/>
              </a:rPr>
              <a:t>⇝</a:t>
            </a:r>
            <a:endParaRPr sz="2535" dirty="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983" y="1319229"/>
            <a:ext cx="10283942" cy="827130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26670" marR="10795">
              <a:lnSpc>
                <a:spcPct val="118000"/>
              </a:lnSpc>
              <a:spcBef>
                <a:spcPts val="210"/>
              </a:spcBef>
            </a:pP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Placement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allocation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i="1" spc="-32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non-trivial</a:t>
            </a:r>
            <a:r>
              <a:rPr sz="2325" i="1" spc="11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9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objects</a:t>
            </a:r>
            <a:r>
              <a:rPr sz="2325" i="1" spc="28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requires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explicitly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call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object </a:t>
            </a:r>
            <a:r>
              <a:rPr sz="2325" spc="-68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destructor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runtime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not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able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detect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when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object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out-of-scope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83" y="6837104"/>
            <a:ext cx="12173957" cy="10737"/>
            <a:chOff x="0" y="3234963"/>
            <a:chExt cx="5760085" cy="5080"/>
          </a:xfrm>
        </p:grpSpPr>
        <p:sp>
          <p:nvSpPr>
            <p:cNvPr id="6" name="object 6"/>
            <p:cNvSpPr/>
            <p:nvPr/>
          </p:nvSpPr>
          <p:spPr>
            <a:xfrm>
              <a:off x="0" y="3237498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63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60"/>
                  </a:lnTo>
                  <a:lnTo>
                    <a:pt x="5760072" y="5060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63"/>
              <a:ext cx="1493520" cy="5080"/>
            </a:xfrm>
            <a:custGeom>
              <a:avLst/>
              <a:gdLst/>
              <a:ahLst/>
              <a:cxnLst/>
              <a:rect l="l" t="t" r="r" b="b"/>
              <a:pathLst>
                <a:path w="1493520" h="5080">
                  <a:moveTo>
                    <a:pt x="1493367" y="0"/>
                  </a:moveTo>
                  <a:lnTo>
                    <a:pt x="0" y="0"/>
                  </a:lnTo>
                  <a:lnTo>
                    <a:pt x="0" y="5060"/>
                  </a:lnTo>
                  <a:lnTo>
                    <a:pt x="1493367" y="5060"/>
                  </a:lnTo>
                  <a:lnTo>
                    <a:pt x="1493367" y="0"/>
                  </a:lnTo>
                  <a:close/>
                </a:path>
              </a:pathLst>
            </a:custGeom>
            <a:solidFill>
              <a:srgbClr val="EB801B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983" y="2516581"/>
            <a:ext cx="10283943" cy="2656466"/>
          </a:xfrm>
          <a:prstGeom prst="rect">
            <a:avLst/>
          </a:prstGeom>
        </p:spPr>
      </p:pic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100" y="834390"/>
            <a:ext cx="10968990" cy="527304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2000"/>
              </a:lnSpc>
              <a:spcBef>
                <a:spcPts val="1050"/>
              </a:spcBef>
              <a:buAutoNum type="arabicPeriod"/>
            </a:pPr>
            <a:endParaRPr lang="en-US" altLang="zh-CN" sz="3200" b="1" spc="-80" dirty="0">
              <a:solidFill>
                <a:srgbClr val="22373B"/>
              </a:solidFill>
              <a:latin typeface="Times New Roman" panose="02020503050405090304" charset="0"/>
              <a:cs typeface="Times New Roman" panose="02020503050405090304" charset="0"/>
            </a:endParaRPr>
          </a:p>
          <a:p>
            <a:pPr marL="457200" marR="5080" indent="-457200">
              <a:lnSpc>
                <a:spcPct val="112000"/>
              </a:lnSpc>
              <a:buAutoNum type="arabicPeriod"/>
            </a:pPr>
            <a:r>
              <a:rPr lang="en-US" altLang="zh-CN" sz="4800" dirty="0">
                <a:latin typeface="Times New Roman" panose="02020503050405090304" charset="0"/>
                <a:cs typeface="Times New Roman" panose="02020503050405090304" charset="0"/>
              </a:rPr>
              <a:t> Heap and Stack </a:t>
            </a:r>
            <a:endParaRPr lang="en-US" altLang="zh-CN" sz="4800" dirty="0">
              <a:latin typeface="Times New Roman" panose="02020503050405090304" charset="0"/>
              <a:cs typeface="Times New Roman" panose="02020503050405090304" charset="0"/>
            </a:endParaRPr>
          </a:p>
          <a:p>
            <a:pPr marL="457200" marR="5080" indent="-457200">
              <a:lnSpc>
                <a:spcPct val="112000"/>
              </a:lnSpc>
              <a:buAutoNum type="arabicPeriod"/>
            </a:pPr>
            <a:r>
              <a:rPr lang="en-US" altLang="zh-CN" sz="4800" dirty="0" err="1">
                <a:latin typeface="Times New Roman" panose="02020503050405090304" charset="0"/>
                <a:cs typeface="Times New Roman" panose="02020503050405090304" charset="0"/>
              </a:rPr>
              <a:t> sizeof</a:t>
            </a:r>
            <a:r>
              <a:rPr lang="en-US" altLang="zh-CN" sz="4800" dirty="0">
                <a:latin typeface="Times New Roman" panose="02020503050405090304" charset="0"/>
                <a:cs typeface="Times New Roman" panose="02020503050405090304" charset="0"/>
              </a:rPr>
              <a:t> Operator </a:t>
            </a:r>
            <a:endParaRPr lang="en-US" altLang="zh-CN" sz="4800" dirty="0">
              <a:latin typeface="Times New Roman" panose="02020503050405090304" charset="0"/>
              <a:cs typeface="Times New Roman" panose="02020503050405090304" charset="0"/>
            </a:endParaRPr>
          </a:p>
          <a:p>
            <a:pPr marL="457200" marR="5080" indent="-457200">
              <a:lnSpc>
                <a:spcPct val="112000"/>
              </a:lnSpc>
              <a:buAutoNum type="arabicPeriod"/>
            </a:pPr>
            <a:r>
              <a:rPr lang="en-US" altLang="zh-CN" sz="4800" dirty="0">
                <a:latin typeface="Times New Roman" panose="02020503050405090304" charset="0"/>
                <a:cs typeface="Times New Roman" panose="02020503050405090304" charset="0"/>
              </a:rPr>
              <a:t> Streams</a:t>
            </a:r>
            <a:endParaRPr lang="en-US" altLang="zh-CN" sz="4800" dirty="0">
              <a:latin typeface="Times New Roman" panose="02020503050405090304" charset="0"/>
              <a:cs typeface="Times New Roman" panose="02020503050405090304" charset="0"/>
            </a:endParaRPr>
          </a:p>
          <a:p>
            <a:pPr>
              <a:lnSpc>
                <a:spcPct val="112000"/>
              </a:lnSpc>
            </a:pPr>
            <a:endParaRPr lang="en-US" altLang="zh-CN" sz="4800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spc="-65" dirty="0">
                <a:solidFill>
                  <a:srgbClr val="FAFAFA"/>
                </a:solidFill>
                <a:latin typeface="Times New Roman" panose="02020503050405090304" charset="0"/>
                <a:cs typeface="Times New Roman" panose="02020503050405090304" charset="0"/>
              </a:rPr>
              <a:t>Table</a:t>
            </a:r>
            <a:r>
              <a:rPr lang="en-US" altLang="zh-CN" sz="2400" spc="65" dirty="0">
                <a:solidFill>
                  <a:srgbClr val="FAFAFA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400" spc="-75" dirty="0">
                <a:solidFill>
                  <a:srgbClr val="FAFAFA"/>
                </a:solidFill>
                <a:latin typeface="Times New Roman" panose="02020503050405090304" charset="0"/>
                <a:cs typeface="Times New Roman" panose="02020503050405090304" charset="0"/>
              </a:rPr>
              <a:t>of</a:t>
            </a:r>
            <a:r>
              <a:rPr lang="en-US" altLang="zh-CN" sz="2400" spc="70" dirty="0">
                <a:solidFill>
                  <a:srgbClr val="FAFAFA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400" spc="-65" dirty="0">
                <a:solidFill>
                  <a:srgbClr val="FAFAFA"/>
                </a:solidFill>
                <a:latin typeface="Times New Roman" panose="02020503050405090304" charset="0"/>
                <a:cs typeface="Times New Roman" panose="02020503050405090304" charset="0"/>
              </a:rPr>
              <a:t>Contents</a:t>
            </a:r>
            <a:endParaRPr lang="zh-CN" altLang="en-US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780" y="172910"/>
            <a:ext cx="4185928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80645">
              <a:spcBef>
                <a:spcPts val="200"/>
              </a:spcBef>
            </a:pPr>
            <a:r>
              <a:rPr sz="2535" spc="-148" dirty="0">
                <a:solidFill>
                  <a:srgbClr val="FAFAFA"/>
                </a:solidFill>
              </a:rPr>
              <a:t>Non-Throwing</a:t>
            </a:r>
            <a:r>
              <a:rPr sz="2535" spc="137" dirty="0">
                <a:solidFill>
                  <a:srgbClr val="FAFAFA"/>
                </a:solidFill>
              </a:rPr>
              <a:t> </a:t>
            </a:r>
            <a:r>
              <a:rPr sz="2535" spc="-116" dirty="0">
                <a:solidFill>
                  <a:srgbClr val="FAFAFA"/>
                </a:solidFill>
              </a:rPr>
              <a:t>Allocation</a:t>
            </a:r>
            <a:endParaRPr sz="2535" baseline="31000" dirty="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993" y="967283"/>
            <a:ext cx="8107471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20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new</a:t>
            </a:r>
            <a:r>
              <a:rPr sz="2325" spc="254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operator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allows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non-throwing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allocation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by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passing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3041" y="1031305"/>
            <a:ext cx="2006401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127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std::nothrow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8503" y="1449512"/>
            <a:ext cx="775719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85"/>
              </a:lnSpc>
            </a:pPr>
            <a:r>
              <a:rPr sz="2325" spc="-190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NULL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990" y="1385516"/>
            <a:ext cx="6668768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  <a:tabLst>
                <a:tab pos="3324225" algn="l"/>
              </a:tabLst>
            </a:pP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object.</a:t>
            </a:r>
            <a:r>
              <a:rPr sz="2325" spc="31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It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returns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	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pointer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instead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32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throwing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5589" y="1385528"/>
            <a:ext cx="1461519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exception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if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6993" y="1803752"/>
            <a:ext cx="3364580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allocation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fails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13093" y="2972163"/>
            <a:ext cx="667011" cy="269304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145"/>
              </a:lnSpc>
            </a:pPr>
            <a:r>
              <a:rPr sz="1900" spc="-2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NULL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6990" y="2929283"/>
            <a:ext cx="6853974" cy="318457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670">
              <a:spcBef>
                <a:spcPts val="200"/>
              </a:spcBef>
              <a:tabLst>
                <a:tab pos="3023235" algn="l"/>
              </a:tabLst>
            </a:pPr>
            <a:r>
              <a:rPr sz="1900" b="1" i="1" spc="-53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note</a:t>
            </a:r>
            <a:r>
              <a:rPr sz="1900" b="1" spc="-53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:</a:t>
            </a:r>
            <a:r>
              <a:rPr sz="1900" b="1" spc="328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116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900" spc="24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63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can</a:t>
            </a:r>
            <a:r>
              <a:rPr sz="1900" spc="106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85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return	</a:t>
            </a:r>
            <a:r>
              <a:rPr sz="1900" spc="-7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pointer</a:t>
            </a:r>
            <a:r>
              <a:rPr sz="1900" spc="7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106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even</a:t>
            </a:r>
            <a:r>
              <a:rPr sz="1900" spc="7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95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if</a:t>
            </a:r>
            <a:r>
              <a:rPr sz="1900" spc="7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95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the</a:t>
            </a:r>
            <a:r>
              <a:rPr sz="1900" spc="7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85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allocated</a:t>
            </a:r>
            <a:r>
              <a:rPr sz="1900" spc="7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85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size</a:t>
            </a:r>
            <a:r>
              <a:rPr sz="1900" spc="7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53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is</a:t>
            </a:r>
            <a:r>
              <a:rPr sz="1900" spc="7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32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0</a:t>
            </a:r>
            <a:endParaRPr sz="1900" dirty="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3829" y="3513683"/>
            <a:ext cx="2006401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127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std::nothrow</a:t>
            </a:r>
            <a:endParaRPr sz="2325" dirty="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39778" y="3449660"/>
            <a:ext cx="8503383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doesn’t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mean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that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allocated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object(s)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cannot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throw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exception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6990" y="3867906"/>
            <a:ext cx="632117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itse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lf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990" y="4452009"/>
            <a:ext cx="10801294" cy="143526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9" y="2301403"/>
            <a:ext cx="10774455" cy="42109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187" y="1436780"/>
            <a:ext cx="2419048" cy="333333"/>
          </a:xfrm>
          <a:prstGeom prst="rect">
            <a:avLst/>
          </a:prstGeom>
        </p:spPr>
      </p:pic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4" y="172910"/>
            <a:ext cx="2064110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48" dirty="0">
                <a:solidFill>
                  <a:srgbClr val="FAFAFA"/>
                </a:solidFill>
                <a:latin typeface="Times New Roman" panose="02020503050405090304" charset="0"/>
                <a:cs typeface="Times New Roman" panose="02020503050405090304" charset="0"/>
              </a:rPr>
              <a:t>Memory</a:t>
            </a:r>
            <a:r>
              <a:rPr sz="2535" dirty="0">
                <a:solidFill>
                  <a:srgbClr val="FAFAFA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535" spc="-148" dirty="0">
                <a:solidFill>
                  <a:srgbClr val="FAFAFA"/>
                </a:solidFill>
                <a:latin typeface="Times New Roman" panose="02020503050405090304" charset="0"/>
                <a:cs typeface="Times New Roman" panose="02020503050405090304" charset="0"/>
              </a:rPr>
              <a:t>Leak</a:t>
            </a:r>
            <a:endParaRPr sz="2535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992" y="964434"/>
            <a:ext cx="10652044" cy="955675"/>
          </a:xfrm>
          <a:prstGeom prst="rect">
            <a:avLst/>
          </a:prstGeom>
        </p:spPr>
        <p:txBody>
          <a:bodyPr vert="horz" wrap="square" lIns="0" tIns="111392" rIns="0" bIns="0" rtlCol="0">
            <a:spAutoFit/>
          </a:bodyPr>
          <a:lstStyle/>
          <a:p>
            <a:pPr marL="123190" marR="10795">
              <a:lnSpc>
                <a:spcPct val="118000"/>
              </a:lnSpc>
              <a:spcBef>
                <a:spcPts val="170"/>
              </a:spcBef>
            </a:pPr>
            <a:r>
              <a:rPr sz="2325" spc="13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A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b="1" spc="-211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memory</a:t>
            </a:r>
            <a:r>
              <a:rPr sz="2325" b="1" spc="180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b="1" spc="-180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leak</a:t>
            </a:r>
            <a:r>
              <a:rPr sz="2325" b="1" spc="9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is</a:t>
            </a:r>
            <a:r>
              <a:rPr sz="232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a</a:t>
            </a:r>
            <a:r>
              <a:rPr sz="232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dynamically</a:t>
            </a:r>
            <a:r>
              <a:rPr sz="232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allocated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entity</a:t>
            </a:r>
            <a:r>
              <a:rPr sz="2325" spc="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in</a:t>
            </a:r>
            <a:r>
              <a:rPr sz="232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the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heap</a:t>
            </a:r>
            <a:r>
              <a:rPr sz="2325" spc="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memory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that</a:t>
            </a:r>
            <a:r>
              <a:rPr sz="232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is </a:t>
            </a:r>
            <a:r>
              <a:rPr sz="2325" spc="-69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u="sng" spc="-116" dirty="0">
                <a:solidFill>
                  <a:srgbClr val="22373B"/>
                </a:solidFill>
                <a:uFill>
                  <a:solidFill>
                    <a:srgbClr val="22373B"/>
                  </a:solidFill>
                </a:uFill>
                <a:latin typeface="Times New Roman" panose="02020503050405090304" charset="0"/>
                <a:cs typeface="Times New Roman" panose="02020503050405090304" charset="0"/>
              </a:rPr>
              <a:t>no</a:t>
            </a:r>
            <a:r>
              <a:rPr sz="2325" u="sng" spc="42" dirty="0">
                <a:solidFill>
                  <a:srgbClr val="22373B"/>
                </a:solidFill>
                <a:uFill>
                  <a:solidFill>
                    <a:srgbClr val="22373B"/>
                  </a:solidFill>
                </a:u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u="sng" spc="-106" dirty="0">
                <a:solidFill>
                  <a:srgbClr val="22373B"/>
                </a:solidFill>
                <a:uFill>
                  <a:solidFill>
                    <a:srgbClr val="22373B"/>
                  </a:solidFill>
                </a:uFill>
                <a:latin typeface="Times New Roman" panose="02020503050405090304" charset="0"/>
                <a:cs typeface="Times New Roman" panose="02020503050405090304" charset="0"/>
              </a:rPr>
              <a:t>longer</a:t>
            </a:r>
            <a:r>
              <a:rPr sz="2325" u="sng" spc="42" dirty="0">
                <a:solidFill>
                  <a:srgbClr val="22373B"/>
                </a:solidFill>
                <a:uFill>
                  <a:solidFill>
                    <a:srgbClr val="22373B"/>
                  </a:solidFill>
                </a:u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u="sng" spc="-148" dirty="0">
                <a:solidFill>
                  <a:srgbClr val="22373B"/>
                </a:solidFill>
                <a:uFill>
                  <a:solidFill>
                    <a:srgbClr val="22373B"/>
                  </a:solidFill>
                </a:uFill>
                <a:latin typeface="Times New Roman" panose="02020503050405090304" charset="0"/>
                <a:cs typeface="Times New Roman" panose="02020503050405090304" charset="0"/>
              </a:rPr>
              <a:t>used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by</a:t>
            </a:r>
            <a:r>
              <a:rPr sz="2325" spc="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the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program,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but</a:t>
            </a:r>
            <a:r>
              <a:rPr sz="2325" spc="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1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still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maintained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over</a:t>
            </a:r>
            <a:r>
              <a:rPr lang="en-US" sz="2325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all</a:t>
            </a:r>
            <a:r>
              <a:rPr sz="2325" spc="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its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execution</a:t>
            </a:r>
            <a:endParaRPr sz="2325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992" y="5657168"/>
            <a:ext cx="11078019" cy="407848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26670" marR="10795">
              <a:lnSpc>
                <a:spcPct val="130000"/>
              </a:lnSpc>
              <a:spcBef>
                <a:spcPts val="210"/>
              </a:spcBef>
            </a:pPr>
            <a:r>
              <a:rPr sz="2115" spc="-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Note:</a:t>
            </a:r>
            <a:r>
              <a:rPr sz="2115" spc="27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the</a:t>
            </a:r>
            <a:r>
              <a:rPr sz="211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116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memory</a:t>
            </a:r>
            <a:r>
              <a:rPr sz="211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leaks</a:t>
            </a:r>
            <a:r>
              <a:rPr sz="2115" spc="3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13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are</a:t>
            </a:r>
            <a:r>
              <a:rPr sz="211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especially</a:t>
            </a:r>
            <a:r>
              <a:rPr sz="211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3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difficult</a:t>
            </a:r>
            <a:r>
              <a:rPr sz="211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21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to</a:t>
            </a:r>
            <a:r>
              <a:rPr sz="211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detect</a:t>
            </a:r>
            <a:r>
              <a:rPr sz="211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in</a:t>
            </a:r>
            <a:r>
              <a:rPr sz="211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complex</a:t>
            </a:r>
            <a:r>
              <a:rPr sz="211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9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code</a:t>
            </a:r>
            <a:r>
              <a:rPr sz="211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9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and</a:t>
            </a:r>
            <a:r>
              <a:rPr sz="211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12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when</a:t>
            </a:r>
            <a:r>
              <a:rPr sz="211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objects</a:t>
            </a:r>
            <a:r>
              <a:rPr sz="211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12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are </a:t>
            </a:r>
            <a:r>
              <a:rPr sz="2115" spc="-63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widely</a:t>
            </a:r>
            <a:r>
              <a:rPr sz="2115" spc="21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115" spc="-12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used</a:t>
            </a:r>
            <a:endParaRPr sz="2115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834" y="4106817"/>
            <a:ext cx="10652044" cy="1402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29497" y="2409515"/>
            <a:ext cx="9237187" cy="1487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"/>
            <a:r>
              <a:rPr lang="en-US" altLang="zh-CN" sz="2000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Problems:</a:t>
            </a:r>
            <a:endParaRPr lang="en-US" altLang="zh-CN" sz="2000" dirty="0">
              <a:latin typeface="Times New Roman" panose="02020503050405090304" charset="0"/>
              <a:cs typeface="Times New Roman" panose="02020503050405090304" charset="0"/>
            </a:endParaRPr>
          </a:p>
          <a:p>
            <a:pPr marL="612140" indent="-375920">
              <a:spcBef>
                <a:spcPts val="285"/>
              </a:spcBef>
              <a:buFont typeface="Lucida Sans Unicode" panose="020B0602030504020204"/>
              <a:buChar char="•"/>
              <a:tabLst>
                <a:tab pos="612775" algn="l"/>
              </a:tabLst>
            </a:pPr>
            <a:r>
              <a:rPr lang="en-US" altLang="zh-CN" sz="2000" spc="-9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Illegal</a:t>
            </a:r>
            <a:r>
              <a:rPr lang="en-US" altLang="zh-CN" sz="2000" spc="3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12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memory</a:t>
            </a:r>
            <a:r>
              <a:rPr lang="en-US" altLang="zh-CN" sz="2000" spc="3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13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accesses</a:t>
            </a:r>
            <a:r>
              <a:rPr lang="en-US" altLang="zh-CN" sz="2000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: </a:t>
            </a:r>
            <a:r>
              <a:rPr lang="en-US" altLang="zh-CN" sz="2000" spc="-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segmentation</a:t>
            </a:r>
            <a:r>
              <a:rPr lang="en-US" altLang="zh-CN" sz="2000" spc="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fault/wrong</a:t>
            </a:r>
            <a:r>
              <a:rPr lang="en-US" altLang="zh-CN" sz="2000" spc="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results</a:t>
            </a:r>
            <a:endParaRPr lang="en-US" altLang="zh-CN" sz="2000" dirty="0">
              <a:latin typeface="Times New Roman" panose="02020503050405090304" charset="0"/>
              <a:cs typeface="Times New Roman" panose="02020503050405090304" charset="0"/>
            </a:endParaRPr>
          </a:p>
          <a:p>
            <a:pPr marL="612140" indent="-375920">
              <a:spcBef>
                <a:spcPts val="505"/>
              </a:spcBef>
              <a:buFont typeface="Lucida Sans Unicode" panose="020B0602030504020204"/>
              <a:buChar char="•"/>
              <a:tabLst>
                <a:tab pos="612775" algn="l"/>
              </a:tabLst>
            </a:pPr>
            <a:r>
              <a:rPr lang="en-US" altLang="zh-CN" sz="2000" spc="-9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Undefined</a:t>
            </a:r>
            <a:r>
              <a:rPr lang="en-US" altLang="zh-CN" sz="2000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116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values</a:t>
            </a:r>
            <a:r>
              <a:rPr lang="en-US" altLang="zh-CN" sz="2000" spc="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116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at</a:t>
            </a:r>
            <a:r>
              <a:rPr lang="en-US" altLang="zh-CN" sz="2000" spc="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their</a:t>
            </a:r>
            <a:r>
              <a:rPr lang="en-US" altLang="zh-CN" sz="2000" spc="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propagation: </a:t>
            </a:r>
            <a:r>
              <a:rPr lang="en-US" altLang="zh-CN" sz="2000" spc="-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segmentation fault/wrong results</a:t>
            </a:r>
            <a:endParaRPr lang="en-US" altLang="zh-CN" sz="2000" spc="-63" dirty="0">
              <a:solidFill>
                <a:srgbClr val="22373B"/>
              </a:solidFill>
              <a:latin typeface="Times New Roman" panose="02020503050405090304" charset="0"/>
              <a:cs typeface="Times New Roman" panose="02020503050405090304" charset="0"/>
            </a:endParaRPr>
          </a:p>
          <a:p>
            <a:pPr marL="612140" indent="-375920">
              <a:spcBef>
                <a:spcPts val="495"/>
              </a:spcBef>
              <a:buFont typeface="Lucida Sans Unicode" panose="020B0602030504020204"/>
              <a:buChar char="•"/>
              <a:tabLst>
                <a:tab pos="612775" algn="l"/>
              </a:tabLst>
            </a:pPr>
            <a:r>
              <a:rPr lang="en-US" altLang="zh-CN" sz="2000" spc="-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Additional</a:t>
            </a:r>
            <a:r>
              <a:rPr lang="en-US" altLang="zh-CN" sz="2000" spc="3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13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memory</a:t>
            </a:r>
            <a:r>
              <a:rPr lang="en-US" altLang="zh-CN" sz="2000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consumption</a:t>
            </a:r>
            <a:r>
              <a:rPr lang="en-US" altLang="zh-CN" sz="2000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(potential</a:t>
            </a:r>
            <a:r>
              <a:rPr lang="en-US" altLang="zh-CN" sz="2000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9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segmentation</a:t>
            </a:r>
            <a:r>
              <a:rPr lang="en-US" altLang="zh-CN" sz="2000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en-US" altLang="zh-CN" sz="2000" spc="-3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fault)</a:t>
            </a:r>
            <a:endParaRPr lang="en-US" altLang="zh-CN" sz="2000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3" y="172910"/>
            <a:ext cx="5467611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48" dirty="0">
                <a:solidFill>
                  <a:srgbClr val="FAFAFA"/>
                </a:solidFill>
              </a:rPr>
              <a:t>Dynamic</a:t>
            </a:r>
            <a:r>
              <a:rPr sz="2535" spc="180" dirty="0">
                <a:solidFill>
                  <a:srgbClr val="FAFAFA"/>
                </a:solidFill>
              </a:rPr>
              <a:t> </a:t>
            </a:r>
            <a:r>
              <a:rPr sz="2535" spc="-148" dirty="0">
                <a:solidFill>
                  <a:srgbClr val="FAFAFA"/>
                </a:solidFill>
              </a:rPr>
              <a:t>Memory</a:t>
            </a:r>
            <a:r>
              <a:rPr sz="2535" spc="180" dirty="0">
                <a:solidFill>
                  <a:srgbClr val="FAFAFA"/>
                </a:solidFill>
              </a:rPr>
              <a:t> </a:t>
            </a:r>
            <a:r>
              <a:rPr sz="2535" spc="-116" dirty="0">
                <a:solidFill>
                  <a:srgbClr val="FAFAFA"/>
                </a:solidFill>
              </a:rPr>
              <a:t>Allocation</a:t>
            </a:r>
            <a:r>
              <a:rPr sz="2535" spc="180" dirty="0">
                <a:solidFill>
                  <a:srgbClr val="FAFAFA"/>
                </a:solidFill>
              </a:rPr>
              <a:t> </a:t>
            </a:r>
            <a:r>
              <a:rPr sz="2535" spc="-201" dirty="0">
                <a:solidFill>
                  <a:srgbClr val="FAFAFA"/>
                </a:solidFill>
              </a:rPr>
              <a:t>and</a:t>
            </a:r>
            <a:r>
              <a:rPr sz="2535" spc="169" dirty="0">
                <a:solidFill>
                  <a:srgbClr val="FAFAFA"/>
                </a:solidFill>
              </a:rPr>
              <a:t> </a:t>
            </a:r>
            <a:r>
              <a:rPr sz="2535" spc="-11" dirty="0">
                <a:solidFill>
                  <a:srgbClr val="FAFAFA"/>
                </a:solidFill>
              </a:rPr>
              <a:t>OS</a:t>
            </a:r>
            <a:endParaRPr sz="2535"/>
          </a:p>
        </p:txBody>
      </p:sp>
      <p:sp>
        <p:nvSpPr>
          <p:cNvPr id="4" name="object 4"/>
          <p:cNvSpPr txBox="1"/>
          <p:nvPr/>
        </p:nvSpPr>
        <p:spPr>
          <a:xfrm>
            <a:off x="736992" y="965991"/>
            <a:ext cx="10527231" cy="2973935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26670" marR="10795" algn="just">
              <a:lnSpc>
                <a:spcPct val="118000"/>
              </a:lnSpc>
              <a:spcBef>
                <a:spcPts val="210"/>
              </a:spcBef>
            </a:pPr>
            <a:r>
              <a:rPr sz="2325" spc="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program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does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not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directly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allocate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</a:t>
            </a:r>
            <a:r>
              <a:rPr sz="2325" spc="44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itself but 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it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asks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for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chuck of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OS.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OS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provides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at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granularity of </a:t>
            </a:r>
            <a:r>
              <a:rPr sz="2325" i="1" spc="-137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memory </a:t>
            </a:r>
            <a:r>
              <a:rPr sz="2325" i="1" spc="-201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pages</a:t>
            </a:r>
            <a:r>
              <a:rPr sz="2325" i="1" spc="-190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(virtual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memory),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e.g.</a:t>
            </a:r>
            <a:r>
              <a:rPr sz="2325" spc="29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4KB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Linux</a:t>
            </a:r>
            <a:endParaRPr sz="2325" dirty="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</a:pPr>
            <a:endParaRPr sz="2325" dirty="0">
              <a:latin typeface="Tahoma" panose="020B0604030504040204"/>
              <a:cs typeface="Tahoma" panose="020B0604030504040204"/>
            </a:endParaRPr>
          </a:p>
          <a:p>
            <a:pPr marL="26670" marR="295275">
              <a:lnSpc>
                <a:spcPct val="118000"/>
              </a:lnSpc>
              <a:spcBef>
                <a:spcPts val="1640"/>
              </a:spcBef>
            </a:pPr>
            <a:r>
              <a:rPr sz="2325" i="1" spc="-63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Implication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:</a:t>
            </a:r>
            <a:r>
              <a:rPr sz="2325" spc="31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out-of-bound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accesses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do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not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always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lead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segmentation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fault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(lucky </a:t>
            </a:r>
            <a:r>
              <a:rPr sz="2325" spc="-68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case).</a:t>
            </a:r>
            <a:r>
              <a:rPr sz="2325" spc="2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worst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case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an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execution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undefined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behavior</a:t>
            </a:r>
            <a:endParaRPr sz="2325" dirty="0">
              <a:latin typeface="Tahoma" panose="020B0604030504040204"/>
              <a:cs typeface="Tahoma" panose="020B0604030504040204"/>
            </a:endParaRPr>
          </a:p>
          <a:p>
            <a:pPr>
              <a:spcBef>
                <a:spcPts val="65"/>
              </a:spcBef>
            </a:pPr>
            <a:endParaRPr sz="1690" dirty="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992" y="3969589"/>
            <a:ext cx="10668945" cy="1708485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400" y="2904111"/>
            <a:ext cx="10969200" cy="8377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dirty="0" err="1"/>
              <a:t>sizeof</a:t>
            </a:r>
            <a:r>
              <a:rPr lang="en-US" altLang="zh-CN" sz="4000" dirty="0"/>
              <a:t> Operator</a:t>
            </a:r>
            <a:endParaRPr lang="zh-CN" altLang="en-US" sz="400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455" y="6523994"/>
            <a:ext cx="6808343" cy="318457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1900" b="1" spc="-169" dirty="0">
                <a:solidFill>
                  <a:srgbClr val="394B4E"/>
                </a:solidFill>
                <a:latin typeface="Tahoma" panose="020B0604030504040204"/>
                <a:cs typeface="Tahoma" panose="020B0604030504040204"/>
              </a:rPr>
              <a:t>*</a:t>
            </a:r>
            <a:r>
              <a:rPr sz="1900" b="1" spc="708" dirty="0">
                <a:solidFill>
                  <a:srgbClr val="394B4E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900" spc="159" dirty="0">
                <a:solidFill>
                  <a:srgbClr val="394B4E"/>
                </a:solidFill>
                <a:latin typeface="Calibri" panose="020F0502020204030204"/>
                <a:cs typeface="Calibri" panose="020F0502020204030204"/>
              </a:rPr>
              <a:t>gcc </a:t>
            </a:r>
            <a:r>
              <a:rPr sz="1900" spc="264" dirty="0">
                <a:solidFill>
                  <a:srgbClr val="394B4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85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allows</a:t>
            </a:r>
            <a:r>
              <a:rPr sz="1900" spc="74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95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array</a:t>
            </a:r>
            <a:r>
              <a:rPr sz="1900" spc="74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85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of</a:t>
            </a:r>
            <a:r>
              <a:rPr sz="1900" spc="85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85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size</a:t>
            </a:r>
            <a:r>
              <a:rPr sz="1900" spc="74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32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0</a:t>
            </a:r>
            <a:r>
              <a:rPr sz="1900" spc="74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21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(not</a:t>
            </a:r>
            <a:r>
              <a:rPr sz="1900" spc="74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106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allowed</a:t>
            </a:r>
            <a:r>
              <a:rPr sz="1900" spc="74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85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by</a:t>
            </a:r>
            <a:r>
              <a:rPr sz="1900" spc="74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95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the</a:t>
            </a:r>
            <a:r>
              <a:rPr sz="1900" spc="74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370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C++</a:t>
            </a:r>
            <a:r>
              <a:rPr sz="1900" spc="74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900" spc="-53" dirty="0">
                <a:solidFill>
                  <a:srgbClr val="394B4E"/>
                </a:solidFill>
                <a:latin typeface="Trebuchet MS" panose="020B0703020202090204"/>
                <a:cs typeface="Trebuchet MS" panose="020B0703020202090204"/>
              </a:rPr>
              <a:t>standard)</a:t>
            </a:r>
            <a:endParaRPr sz="1900" dirty="0">
              <a:latin typeface="Trebuchet MS" panose="020B0703020202090204"/>
              <a:cs typeface="Trebuchet MS" panose="020B070302020209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834" y="856023"/>
            <a:ext cx="10652044" cy="346249"/>
          </a:xfrm>
          <a:prstGeom prst="rect">
            <a:avLst/>
          </a:prstGeom>
          <a:solidFill>
            <a:srgbClr val="A8302C"/>
          </a:solidFill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ts val="2675"/>
              </a:lnSpc>
            </a:pPr>
            <a:r>
              <a:rPr sz="2325" b="1" spc="275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sizeof</a:t>
            </a:r>
            <a:endParaRPr sz="232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834" y="1275029"/>
            <a:ext cx="10652044" cy="819440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17447" rIns="0" bIns="0" rtlCol="0">
            <a:spAutoFit/>
          </a:bodyPr>
          <a:lstStyle/>
          <a:p>
            <a:pPr marL="96520" marR="765175">
              <a:lnSpc>
                <a:spcPts val="3295"/>
              </a:lnSpc>
              <a:spcBef>
                <a:spcPts val="135"/>
              </a:spcBef>
            </a:pP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241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sizeof</a:t>
            </a:r>
            <a:r>
              <a:rPr sz="2325" spc="898" dirty="0">
                <a:solidFill>
                  <a:srgbClr val="0000FF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compile-time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operator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that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determines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size,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bytes,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 </a:t>
            </a:r>
            <a:r>
              <a:rPr sz="2325" spc="-69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variable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or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type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53" y="2549432"/>
            <a:ext cx="1083054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241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sizeof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76373" y="2549433"/>
            <a:ext cx="1040108" cy="336861"/>
            <a:chOff x="2400465" y="1206259"/>
            <a:chExt cx="492125" cy="159385"/>
          </a:xfrm>
        </p:grpSpPr>
        <p:sp>
          <p:nvSpPr>
            <p:cNvPr id="8" name="object 8"/>
            <p:cNvSpPr/>
            <p:nvPr/>
          </p:nvSpPr>
          <p:spPr>
            <a:xfrm>
              <a:off x="2400465" y="1206259"/>
              <a:ext cx="492125" cy="159385"/>
            </a:xfrm>
            <a:custGeom>
              <a:avLst/>
              <a:gdLst/>
              <a:ahLst/>
              <a:cxnLst/>
              <a:rect l="l" t="t" r="r" b="b"/>
              <a:pathLst>
                <a:path w="492125" h="159384">
                  <a:moveTo>
                    <a:pt x="491971" y="0"/>
                  </a:moveTo>
                  <a:lnTo>
                    <a:pt x="0" y="0"/>
                  </a:lnTo>
                  <a:lnTo>
                    <a:pt x="0" y="158913"/>
                  </a:lnTo>
                  <a:lnTo>
                    <a:pt x="491971" y="158913"/>
                  </a:lnTo>
                  <a:lnTo>
                    <a:pt x="491971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3805"/>
            </a:p>
          </p:txBody>
        </p:sp>
        <p:sp>
          <p:nvSpPr>
            <p:cNvPr id="9" name="object 9"/>
            <p:cNvSpPr/>
            <p:nvPr/>
          </p:nvSpPr>
          <p:spPr>
            <a:xfrm>
              <a:off x="2738094" y="1324686"/>
              <a:ext cx="43815" cy="0"/>
            </a:xfrm>
            <a:custGeom>
              <a:avLst/>
              <a:gdLst/>
              <a:ahLst/>
              <a:cxnLst/>
              <a:rect l="l" t="t" r="r" b="b"/>
              <a:pathLst>
                <a:path w="43814">
                  <a:moveTo>
                    <a:pt x="0" y="0"/>
                  </a:moveTo>
                  <a:lnTo>
                    <a:pt x="43637" y="0"/>
                  </a:lnTo>
                </a:path>
              </a:pathLst>
            </a:custGeom>
            <a:ln w="5054">
              <a:solidFill>
                <a:srgbClr val="22373B"/>
              </a:solidFill>
            </a:ln>
          </p:spPr>
          <p:txBody>
            <a:bodyPr wrap="square" lIns="0" tIns="0" rIns="0" bIns="0" rtlCol="0"/>
            <a:lstStyle/>
            <a:p>
              <a:endParaRPr sz="3805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76373" y="2549432"/>
            <a:ext cx="1040108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241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size </a:t>
            </a:r>
            <a:r>
              <a:rPr sz="2325" spc="423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t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237" y="2311590"/>
            <a:ext cx="4376505" cy="1094328"/>
          </a:xfrm>
          <a:prstGeom prst="rect">
            <a:avLst/>
          </a:prstGeom>
        </p:spPr>
        <p:txBody>
          <a:bodyPr vert="horz" wrap="square" lIns="0" tIns="197285" rIns="0" bIns="0" rtlCol="0">
            <a:spAutoFit/>
          </a:bodyPr>
          <a:lstStyle/>
          <a:p>
            <a:pPr marL="1581150" indent="-1555750">
              <a:spcBef>
                <a:spcPts val="1555"/>
              </a:spcBef>
              <a:buFont typeface="Lucida Sans Unicode" panose="020B0602030504020204"/>
              <a:buChar char="•"/>
              <a:tabLst>
                <a:tab pos="1580515" algn="l"/>
                <a:tab pos="1581785" algn="l"/>
              </a:tabLst>
            </a:pP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returns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value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type</a:t>
            </a:r>
            <a:endParaRPr sz="2325">
              <a:latin typeface="Tahoma" panose="020B0604030504040204"/>
              <a:cs typeface="Tahoma" panose="020B0604030504040204"/>
            </a:endParaRPr>
          </a:p>
          <a:p>
            <a:pPr marL="26670">
              <a:spcBef>
                <a:spcPts val="1355"/>
              </a:spcBef>
            </a:pPr>
            <a:r>
              <a:rPr sz="2325" spc="317" dirty="0">
                <a:solidFill>
                  <a:srgbClr val="22373B"/>
                </a:solidFill>
                <a:latin typeface="Lucida Sans Unicode" panose="020B0602030504020204"/>
                <a:cs typeface="Lucida Sans Unicode" panose="020B0602030504020204"/>
              </a:rPr>
              <a:t>•</a:t>
            </a:r>
            <a:endParaRPr sz="2325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1253" y="3046665"/>
            <a:ext cx="2621071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190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sizeof(anything)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22109" y="3010592"/>
            <a:ext cx="5521294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never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returns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0</a:t>
            </a:r>
            <a:r>
              <a:rPr sz="2325" spc="241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(</a:t>
            </a:r>
            <a:r>
              <a:rPr sz="2325" b="1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*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except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arrays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size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0)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234" y="3573162"/>
            <a:ext cx="281836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317" dirty="0">
                <a:solidFill>
                  <a:srgbClr val="22373B"/>
                </a:solidFill>
                <a:latin typeface="Lucida Sans Unicode" panose="020B0602030504020204"/>
                <a:cs typeface="Lucida Sans Unicode" panose="020B0602030504020204"/>
              </a:rPr>
              <a:t>•</a:t>
            </a:r>
            <a:endParaRPr sz="2325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1253" y="3609273"/>
            <a:ext cx="2006401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211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sizeof(char)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07200" y="3573162"/>
            <a:ext cx="2037269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always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returns</a:t>
            </a:r>
            <a:r>
              <a:rPr sz="2325" spc="-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0235" y="3924574"/>
            <a:ext cx="9575701" cy="1094328"/>
          </a:xfrm>
          <a:prstGeom prst="rect">
            <a:avLst/>
          </a:prstGeom>
        </p:spPr>
        <p:txBody>
          <a:bodyPr vert="horz" wrap="square" lIns="0" tIns="197285" rIns="0" bIns="0" rtlCol="0">
            <a:spAutoFit/>
          </a:bodyPr>
          <a:lstStyle/>
          <a:p>
            <a:pPr marL="400050" indent="-374650">
              <a:spcBef>
                <a:spcPts val="1555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When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applied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structures,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it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also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takes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into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account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internal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padding</a:t>
            </a:r>
            <a:endParaRPr sz="2325">
              <a:latin typeface="Tahoma" panose="020B0604030504040204"/>
              <a:cs typeface="Tahoma" panose="020B0604030504040204"/>
            </a:endParaRPr>
          </a:p>
          <a:p>
            <a:pPr marL="400050" indent="-374650">
              <a:spcBef>
                <a:spcPts val="1355"/>
              </a:spcBef>
              <a:buFont typeface="Lucida Sans Unicode" panose="020B0602030504020204"/>
              <a:buChar char="•"/>
              <a:tabLst>
                <a:tab pos="400685" algn="l"/>
              </a:tabLst>
            </a:pP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When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applied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reference,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result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size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referenced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type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0234" y="5148757"/>
            <a:ext cx="281836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317" dirty="0">
                <a:solidFill>
                  <a:srgbClr val="22373B"/>
                </a:solidFill>
                <a:latin typeface="Lucida Sans Unicode" panose="020B0602030504020204"/>
                <a:cs typeface="Lucida Sans Unicode" panose="020B0602030504020204"/>
              </a:rPr>
              <a:t>•</a:t>
            </a:r>
            <a:endParaRPr sz="2325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1253" y="5184833"/>
            <a:ext cx="3697415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159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sizeof(incomplete</a:t>
            </a:r>
            <a:r>
              <a:rPr sz="2325" spc="645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148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type)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98213" y="5148751"/>
            <a:ext cx="3439737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produces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compile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error,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e.g.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40483" y="5212773"/>
            <a:ext cx="775719" cy="320601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475"/>
              </a:lnSpc>
            </a:pPr>
            <a:r>
              <a:rPr sz="2325" spc="11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void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0240" y="5711334"/>
            <a:ext cx="281836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317" dirty="0">
                <a:solidFill>
                  <a:srgbClr val="22373B"/>
                </a:solidFill>
                <a:latin typeface="Lucida Sans Unicode" panose="020B0602030504020204"/>
                <a:cs typeface="Lucida Sans Unicode" panose="020B0602030504020204"/>
              </a:rPr>
              <a:t>•</a:t>
            </a:r>
            <a:endParaRPr sz="2325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1253" y="5747434"/>
            <a:ext cx="3697415" cy="34624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695"/>
              </a:lnSpc>
            </a:pPr>
            <a:r>
              <a:rPr sz="2325" spc="285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sizeof(bitfield</a:t>
            </a:r>
            <a:r>
              <a:rPr sz="2325" spc="634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Cambria" panose="02040503050406030204"/>
                <a:cs typeface="Cambria" panose="02040503050406030204"/>
              </a:rPr>
              <a:t>member)</a:t>
            </a:r>
            <a:endParaRPr sz="232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8212" y="5711329"/>
            <a:ext cx="2821040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produces</a:t>
            </a:r>
            <a:r>
              <a:rPr sz="2325" spc="1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compile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error</a:t>
            </a:r>
            <a:endParaRPr sz="2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455" y="32718"/>
            <a:ext cx="61060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spc="306" dirty="0" err="1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lang="en-US" altLang="zh-CN" sz="3200" spc="285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3200" spc="-169" dirty="0">
                <a:solidFill>
                  <a:srgbClr val="FAFAFA"/>
                </a:solidFill>
              </a:rPr>
              <a:t>operator</a:t>
            </a:r>
            <a:endParaRPr lang="zh-CN" altLang="en-US" sz="3200" dirty="0"/>
          </a:p>
        </p:txBody>
      </p:sp>
      <p:sp>
        <p:nvSpPr>
          <p:cNvPr id="3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5" y="172910"/>
            <a:ext cx="11537813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  <a:tabLst>
                <a:tab pos="10980420" algn="l"/>
              </a:tabLst>
            </a:pPr>
            <a:r>
              <a:rPr sz="2535" spc="306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sizeof </a:t>
            </a:r>
            <a:r>
              <a:rPr sz="2535" spc="-222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35" spc="-169" dirty="0">
                <a:solidFill>
                  <a:srgbClr val="FAFAFA"/>
                </a:solidFill>
              </a:rPr>
              <a:t>-</a:t>
            </a:r>
            <a:r>
              <a:rPr sz="2535" spc="180" dirty="0">
                <a:solidFill>
                  <a:srgbClr val="FAFAFA"/>
                </a:solidFill>
              </a:rPr>
              <a:t> </a:t>
            </a:r>
            <a:r>
              <a:rPr sz="2535" spc="21" dirty="0">
                <a:solidFill>
                  <a:srgbClr val="FAFAFA"/>
                </a:solidFill>
              </a:rPr>
              <a:t>P</a:t>
            </a:r>
            <a:r>
              <a:rPr sz="2535" spc="-201" dirty="0">
                <a:solidFill>
                  <a:srgbClr val="FAFAFA"/>
                </a:solidFill>
              </a:rPr>
              <a:t>o</a:t>
            </a:r>
            <a:r>
              <a:rPr sz="2535" spc="-116" dirty="0">
                <a:solidFill>
                  <a:srgbClr val="FAFAFA"/>
                </a:solidFill>
              </a:rPr>
              <a:t>i</a:t>
            </a:r>
            <a:r>
              <a:rPr sz="2535" spc="-159" dirty="0">
                <a:solidFill>
                  <a:srgbClr val="FAFAFA"/>
                </a:solidFill>
              </a:rPr>
              <a:t>nter</a:t>
            </a:r>
            <a:r>
              <a:rPr sz="2535" dirty="0">
                <a:solidFill>
                  <a:srgbClr val="FAFAFA"/>
                </a:solidFill>
              </a:rPr>
              <a:t>	</a:t>
            </a:r>
            <a:endParaRPr sz="253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3834" y="1007088"/>
            <a:ext cx="10652044" cy="132270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5368" rIns="0" bIns="0" rtlCol="0">
            <a:spAutoFit/>
          </a:bodyPr>
          <a:lstStyle/>
          <a:p>
            <a:pPr marL="79375" algn="just">
              <a:spcBef>
                <a:spcPts val="40"/>
              </a:spcBef>
            </a:pPr>
            <a:r>
              <a:rPr sz="1900" b="1" spc="29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9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b="1" spc="29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9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);  </a:t>
            </a:r>
            <a:r>
              <a:rPr sz="1900" spc="100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2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4 </a:t>
            </a:r>
            <a:r>
              <a:rPr sz="1900" i="1" spc="7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6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bytes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79375" marR="5501005" algn="l">
              <a:lnSpc>
                <a:spcPct val="117000"/>
              </a:lnSpc>
            </a:pPr>
            <a:r>
              <a:rPr sz="1900" b="1" spc="29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9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b="1" spc="29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int*</a:t>
            </a:r>
            <a:r>
              <a:rPr sz="1900" spc="29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) </a:t>
            </a:r>
            <a:r>
              <a:rPr sz="1900" i="1" spc="29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// 8 bytes on a 64-bit OS</a:t>
            </a:r>
            <a:r>
              <a:rPr sz="1900" b="1" spc="29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-5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b="1" spc="29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void*</a:t>
            </a:r>
            <a:r>
              <a:rPr sz="1900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) </a:t>
            </a:r>
            <a:r>
              <a:rPr sz="1900" i="1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// 8 bytes on a 64-bit OS</a:t>
            </a:r>
            <a:r>
              <a:rPr sz="1900" i="1" spc="-6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-5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b="1" spc="254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size_t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)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sz="190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6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bytes</a:t>
            </a:r>
            <a:r>
              <a:rPr sz="1900" i="1" spc="56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90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3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64-bit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-6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OS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834" y="2941155"/>
            <a:ext cx="10652044" cy="3015988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5368" rIns="0" bIns="0" rtlCol="0">
            <a:spAutoFit/>
          </a:bodyPr>
          <a:lstStyle/>
          <a:p>
            <a:pPr marL="79375">
              <a:spcBef>
                <a:spcPts val="40"/>
              </a:spcBef>
              <a:tabLst>
                <a:tab pos="3490595" algn="l"/>
              </a:tabLst>
            </a:pPr>
            <a:r>
              <a:rPr sz="1900" b="1" spc="275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b="1" spc="58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49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1900" spc="349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b="1" spc="349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349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[]</a:t>
            </a:r>
            <a:r>
              <a:rPr sz="1900" spc="58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2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array)</a:t>
            </a:r>
            <a:r>
              <a:rPr sz="1900" spc="58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	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4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dangerous!!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584835">
              <a:spcBef>
                <a:spcPts val="380"/>
              </a:spcBef>
            </a:pP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</a:t>
            </a:r>
            <a:r>
              <a:rPr sz="1900" spc="53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 </a:t>
            </a:r>
            <a:r>
              <a:rPr sz="1900" spc="74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(array);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380"/>
              </a:spcBef>
            </a:pPr>
            <a:r>
              <a:rPr sz="1900" spc="39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}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75"/>
              </a:spcBef>
            </a:pPr>
            <a:endParaRPr sz="2430">
              <a:latin typeface="Calibri" panose="020F0502020204030204"/>
              <a:cs typeface="Calibri" panose="020F0502020204030204"/>
            </a:endParaRPr>
          </a:p>
          <a:p>
            <a:pPr marL="79375"/>
            <a:r>
              <a:rPr sz="1900" b="1" spc="275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 </a:t>
            </a:r>
            <a:r>
              <a:rPr sz="1900" b="1" spc="85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array1[</a:t>
            </a:r>
            <a:r>
              <a:rPr sz="1900" spc="21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10</a:t>
            </a:r>
            <a:r>
              <a:rPr sz="1900" spc="2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];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79375">
              <a:spcBef>
                <a:spcPts val="390"/>
              </a:spcBef>
            </a:pPr>
            <a:r>
              <a:rPr sz="1900" b="1" spc="21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1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spc="528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59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array2</a:t>
            </a:r>
            <a:r>
              <a:rPr sz="1900" spc="528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 </a:t>
            </a:r>
            <a:r>
              <a:rPr sz="1900" spc="63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137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900" b="1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75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spc="27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[</a:t>
            </a:r>
            <a:r>
              <a:rPr sz="1900" spc="275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10</a:t>
            </a:r>
            <a:r>
              <a:rPr sz="1900" spc="27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];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79375" marR="3732530">
              <a:lnSpc>
                <a:spcPct val="117000"/>
              </a:lnSpc>
              <a:tabLst>
                <a:tab pos="3112135" algn="l"/>
              </a:tabLst>
            </a:pP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</a:t>
            </a:r>
            <a:r>
              <a:rPr sz="1900" spc="106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4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4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(array1);</a:t>
            </a:r>
            <a:r>
              <a:rPr sz="1900" spc="56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7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9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sizeof(int)</a:t>
            </a:r>
            <a:r>
              <a:rPr sz="1900" i="1" spc="56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*</a:t>
            </a:r>
            <a:r>
              <a:rPr sz="190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10</a:t>
            </a:r>
            <a:r>
              <a:rPr sz="190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190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40</a:t>
            </a:r>
            <a:r>
              <a:rPr sz="190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6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bytes </a:t>
            </a:r>
            <a:r>
              <a:rPr sz="1900" i="1" spc="-40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12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cout</a:t>
            </a:r>
            <a:r>
              <a:rPr sz="1900" spc="13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&lt;&lt;</a:t>
            </a:r>
            <a:r>
              <a:rPr sz="1900" spc="53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4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4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(array2);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26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7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sizeof(int*) </a:t>
            </a:r>
            <a:r>
              <a:rPr sz="190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1900" i="1" spc="5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sz="1900" i="1" spc="3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6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bytes </a:t>
            </a:r>
            <a:r>
              <a:rPr sz="1900" i="1" spc="18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6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f(array1);	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sz="190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6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bytes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(64-bit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OS)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3" y="172910"/>
            <a:ext cx="2429155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306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2535" spc="285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35" spc="-169" dirty="0">
                <a:solidFill>
                  <a:srgbClr val="FAFAFA"/>
                </a:solidFill>
              </a:rPr>
              <a:t>-</a:t>
            </a:r>
            <a:r>
              <a:rPr sz="2535" spc="106" dirty="0">
                <a:solidFill>
                  <a:srgbClr val="FAFAFA"/>
                </a:solidFill>
              </a:rPr>
              <a:t> </a:t>
            </a:r>
            <a:r>
              <a:rPr sz="2535" spc="306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struct</a:t>
            </a:r>
            <a:endParaRPr sz="25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3834" y="882774"/>
            <a:ext cx="10652044" cy="5613897"/>
          </a:xfrm>
          <a:custGeom>
            <a:avLst/>
            <a:gdLst/>
            <a:ahLst/>
            <a:cxnLst/>
            <a:rect l="l" t="t" r="r" b="b"/>
            <a:pathLst>
              <a:path w="5039995" h="2656205">
                <a:moveTo>
                  <a:pt x="5039995" y="0"/>
                </a:moveTo>
                <a:lnTo>
                  <a:pt x="0" y="0"/>
                </a:lnTo>
                <a:lnTo>
                  <a:pt x="0" y="2655824"/>
                </a:lnTo>
                <a:lnTo>
                  <a:pt x="5039995" y="2655824"/>
                </a:lnTo>
                <a:lnTo>
                  <a:pt x="503999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5" name="object 5"/>
          <p:cNvSpPr txBox="1"/>
          <p:nvPr/>
        </p:nvSpPr>
        <p:spPr>
          <a:xfrm>
            <a:off x="817224" y="833279"/>
            <a:ext cx="9158315" cy="3577395"/>
          </a:xfrm>
          <a:prstGeom prst="rect">
            <a:avLst/>
          </a:prstGeom>
        </p:spPr>
        <p:txBody>
          <a:bodyPr vert="horz" wrap="square" lIns="0" tIns="60393" rIns="0" bIns="0" rtlCol="0">
            <a:spAutoFit/>
          </a:bodyPr>
          <a:lstStyle/>
          <a:p>
            <a:pPr marL="26670">
              <a:spcBef>
                <a:spcPts val="475"/>
              </a:spcBef>
            </a:pPr>
            <a:r>
              <a:rPr sz="1690" b="1" spc="20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1690" b="1" spc="44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b="1" spc="-148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690" b="1" spc="232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spc="26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{</a:t>
            </a:r>
            <a:endParaRPr sz="1690" dirty="0">
              <a:latin typeface="Trebuchet MS" panose="020B0703020202090204"/>
              <a:cs typeface="Trebuchet MS" panose="020B0703020202090204"/>
            </a:endParaRPr>
          </a:p>
          <a:p>
            <a:pPr marL="480695">
              <a:spcBef>
                <a:spcPts val="275"/>
              </a:spcBef>
            </a:pPr>
            <a:r>
              <a:rPr sz="1690" b="1" spc="24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 </a:t>
            </a:r>
            <a:r>
              <a:rPr sz="1690" b="1" spc="782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spc="159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x;</a:t>
            </a:r>
            <a:r>
              <a:rPr sz="1690" spc="359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690" i="1" spc="46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4-byte</a:t>
            </a:r>
            <a:r>
              <a:rPr sz="1690" i="1" spc="47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alignment</a:t>
            </a:r>
            <a:endParaRPr sz="1690" dirty="0">
              <a:latin typeface="Calibri" panose="020F0502020204030204"/>
              <a:cs typeface="Calibri" panose="020F0502020204030204"/>
            </a:endParaRPr>
          </a:p>
          <a:p>
            <a:pPr marL="480695">
              <a:spcBef>
                <a:spcPts val="275"/>
              </a:spcBef>
            </a:pPr>
            <a:r>
              <a:rPr sz="1690" b="1" spc="11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char</a:t>
            </a:r>
            <a:r>
              <a:rPr sz="1690" b="1" spc="47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spc="159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y;</a:t>
            </a:r>
            <a:r>
              <a:rPr sz="1690" spc="359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690" i="1" spc="47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offset</a:t>
            </a:r>
            <a:r>
              <a:rPr sz="1690" i="1" spc="47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1690" dirty="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275"/>
              </a:spcBef>
            </a:pPr>
            <a:r>
              <a:rPr sz="1690" spc="26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};</a:t>
            </a:r>
            <a:endParaRPr sz="1690" dirty="0">
              <a:latin typeface="Trebuchet MS" panose="020B0703020202090204"/>
              <a:cs typeface="Trebuchet MS" panose="020B0703020202090204"/>
            </a:endParaRPr>
          </a:p>
          <a:p>
            <a:pPr marL="26670">
              <a:spcBef>
                <a:spcPts val="265"/>
              </a:spcBef>
            </a:pPr>
            <a:r>
              <a:rPr sz="1690" b="1" spc="190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690" spc="190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(A);</a:t>
            </a:r>
            <a:r>
              <a:rPr sz="1690" spc="391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690" i="1" spc="50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8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9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bytes:</a:t>
            </a:r>
            <a:r>
              <a:rPr sz="1690" i="1" spc="51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4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+ </a:t>
            </a:r>
            <a:r>
              <a:rPr sz="1690" i="1" spc="8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1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(+</a:t>
            </a:r>
            <a:r>
              <a:rPr sz="1690" i="1" spc="51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3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padding),</a:t>
            </a:r>
            <a:r>
              <a:rPr sz="1690" i="1" spc="50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must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1690" i="1" spc="8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5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aligned</a:t>
            </a:r>
            <a:r>
              <a:rPr sz="1690" i="1" spc="51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5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690" i="1" spc="50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33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its</a:t>
            </a:r>
            <a:r>
              <a:rPr sz="1690" i="1" spc="50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largest</a:t>
            </a:r>
            <a:r>
              <a:rPr sz="1690" i="1" spc="51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-7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member</a:t>
            </a:r>
            <a:endParaRPr sz="1690" dirty="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115"/>
              </a:spcBef>
            </a:pPr>
            <a:endParaRPr sz="2010" dirty="0">
              <a:latin typeface="Calibri" panose="020F0502020204030204"/>
              <a:cs typeface="Calibri" panose="020F0502020204030204"/>
            </a:endParaRPr>
          </a:p>
          <a:p>
            <a:pPr marL="26670" algn="just">
              <a:spcBef>
                <a:spcPts val="10"/>
              </a:spcBef>
            </a:pPr>
            <a:r>
              <a:rPr sz="1690" b="1" spc="20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1690" b="1" spc="44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b="1" spc="-63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690" b="1" spc="137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spc="26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{</a:t>
            </a:r>
            <a:endParaRPr sz="1690" dirty="0">
              <a:latin typeface="Trebuchet MS" panose="020B0703020202090204"/>
              <a:cs typeface="Trebuchet MS" panose="020B0703020202090204"/>
            </a:endParaRPr>
          </a:p>
          <a:p>
            <a:pPr marL="480695" marR="4159250" algn="l">
              <a:lnSpc>
                <a:spcPct val="113000"/>
              </a:lnSpc>
            </a:pPr>
            <a:r>
              <a:rPr sz="1690" b="1" spc="24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690" b="1" spc="87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spc="159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x;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 offset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0  </a:t>
            </a:r>
            <a:r>
              <a:rPr sz="169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-&gt; </a:t>
            </a:r>
            <a:r>
              <a:rPr sz="169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4-byte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alignment </a:t>
            </a:r>
            <a:r>
              <a:rPr sz="169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b="1" spc="11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char</a:t>
            </a:r>
            <a:r>
              <a:rPr sz="1690" b="1" spc="12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spc="159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y;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 offset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1690" i="1" spc="3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-&gt; </a:t>
            </a:r>
            <a:r>
              <a:rPr sz="169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1-byte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alignment </a:t>
            </a:r>
            <a:r>
              <a:rPr sz="169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b="1" spc="148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short</a:t>
            </a:r>
            <a:r>
              <a:rPr sz="1690" b="1" spc="49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spc="180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z;</a:t>
            </a:r>
            <a:r>
              <a:rPr sz="1690" spc="380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690" i="1" spc="48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offset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6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-&gt;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2-byte</a:t>
            </a:r>
            <a:r>
              <a:rPr sz="1690" i="1" spc="48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alignment</a:t>
            </a:r>
            <a:endParaRPr sz="1690" dirty="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265"/>
              </a:spcBef>
            </a:pPr>
            <a:r>
              <a:rPr sz="1690" spc="26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};</a:t>
            </a:r>
            <a:endParaRPr sz="1690" dirty="0">
              <a:latin typeface="Trebuchet MS" panose="020B0703020202090204"/>
              <a:cs typeface="Trebuchet MS" panose="020B0703020202090204"/>
            </a:endParaRPr>
          </a:p>
          <a:p>
            <a:pPr marL="26670" algn="just">
              <a:spcBef>
                <a:spcPts val="275"/>
              </a:spcBef>
            </a:pPr>
            <a:r>
              <a:rPr sz="1690" b="1" spc="20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690" spc="201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(B);</a:t>
            </a:r>
            <a:r>
              <a:rPr sz="1690" spc="370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8 </a:t>
            </a:r>
            <a:r>
              <a:rPr sz="1690" i="1" spc="8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bytes</a:t>
            </a:r>
            <a:r>
              <a:rPr sz="1690" i="1" spc="48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42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4 </a:t>
            </a:r>
            <a:r>
              <a:rPr sz="1690" i="1" spc="8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+ </a:t>
            </a:r>
            <a:r>
              <a:rPr sz="1690" i="1" spc="6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1 </a:t>
            </a:r>
            <a:r>
              <a:rPr sz="169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(+</a:t>
            </a:r>
            <a:r>
              <a:rPr sz="1690" i="1" spc="48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1 </a:t>
            </a:r>
            <a:r>
              <a:rPr sz="169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padding)</a:t>
            </a:r>
            <a:r>
              <a:rPr sz="1690" i="1" spc="48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+ </a:t>
            </a:r>
            <a:r>
              <a:rPr sz="1690" i="1" spc="6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169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225" y="4631142"/>
            <a:ext cx="7248544" cy="1802043"/>
          </a:xfrm>
          <a:prstGeom prst="rect">
            <a:avLst/>
          </a:prstGeom>
        </p:spPr>
        <p:txBody>
          <a:bodyPr vert="horz" wrap="square" lIns="0" tIns="61733" rIns="0" bIns="0" rtlCol="0">
            <a:spAutoFit/>
          </a:bodyPr>
          <a:lstStyle/>
          <a:p>
            <a:pPr marL="26670" algn="just">
              <a:spcBef>
                <a:spcPts val="485"/>
              </a:spcBef>
            </a:pPr>
            <a:r>
              <a:rPr sz="1690" b="1" spc="20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1690" b="1" spc="44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b="1" spc="-1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1690" b="1" spc="8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spc="26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{</a:t>
            </a:r>
            <a:endParaRPr sz="1690">
              <a:latin typeface="Trebuchet MS" panose="020B0703020202090204"/>
              <a:cs typeface="Trebuchet MS" panose="020B0703020202090204"/>
            </a:endParaRPr>
          </a:p>
          <a:p>
            <a:pPr marL="480695" marR="2249170" algn="l">
              <a:lnSpc>
                <a:spcPct val="113000"/>
              </a:lnSpc>
            </a:pPr>
            <a:r>
              <a:rPr sz="1690" b="1" spc="148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short </a:t>
            </a:r>
            <a:r>
              <a:rPr sz="1690" spc="180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z;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 offset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sz="1690" i="1" spc="3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-&gt; </a:t>
            </a:r>
            <a:r>
              <a:rPr sz="169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2-byte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alignment </a:t>
            </a:r>
            <a:r>
              <a:rPr sz="169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b="1" spc="24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690" b="1" spc="87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spc="159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x;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 offset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4  </a:t>
            </a:r>
            <a:r>
              <a:rPr sz="169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-&gt; </a:t>
            </a:r>
            <a:r>
              <a:rPr sz="169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4-byte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alignment </a:t>
            </a:r>
            <a:r>
              <a:rPr sz="169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b="1" spc="116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char</a:t>
            </a:r>
            <a:r>
              <a:rPr sz="1690" b="1" spc="412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spc="159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y;</a:t>
            </a:r>
            <a:r>
              <a:rPr sz="1690" spc="380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offset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sz="169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-&gt;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1-byte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alignment</a:t>
            </a:r>
            <a:endParaRPr sz="169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265"/>
              </a:spcBef>
            </a:pPr>
            <a:r>
              <a:rPr sz="1690" spc="264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};</a:t>
            </a:r>
            <a:endParaRPr sz="1690">
              <a:latin typeface="Trebuchet MS" panose="020B0703020202090204"/>
              <a:cs typeface="Trebuchet MS" panose="020B0703020202090204"/>
            </a:endParaRPr>
          </a:p>
          <a:p>
            <a:pPr marL="26670" algn="just">
              <a:spcBef>
                <a:spcPts val="275"/>
              </a:spcBef>
            </a:pPr>
            <a:r>
              <a:rPr sz="1690" b="1" spc="190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690" spc="190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(C);</a:t>
            </a:r>
            <a:r>
              <a:rPr sz="1690" spc="380" dirty="0">
                <a:solidFill>
                  <a:srgbClr val="22373B"/>
                </a:solidFill>
                <a:latin typeface="Trebuchet MS" panose="020B0703020202090204"/>
                <a:cs typeface="Trebuchet MS" panose="020B0703020202090204"/>
              </a:rPr>
              <a:t> </a:t>
            </a:r>
            <a:r>
              <a:rPr sz="169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12 </a:t>
            </a:r>
            <a:r>
              <a:rPr sz="169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48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bytes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42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690" i="1" spc="50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2 </a:t>
            </a:r>
            <a:r>
              <a:rPr sz="169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(+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2 </a:t>
            </a:r>
            <a:r>
              <a:rPr sz="169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padding)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+ </a:t>
            </a:r>
            <a:r>
              <a:rPr sz="1690" i="1" spc="7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4 </a:t>
            </a:r>
            <a:r>
              <a:rPr sz="169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+ </a:t>
            </a:r>
            <a:r>
              <a:rPr sz="1690" i="1" spc="7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1 </a:t>
            </a:r>
            <a:r>
              <a:rPr sz="169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+ </a:t>
            </a:r>
            <a:r>
              <a:rPr sz="1690" i="1" spc="8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0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(+</a:t>
            </a:r>
            <a:r>
              <a:rPr sz="1690" i="1" spc="49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3 </a:t>
            </a:r>
            <a:r>
              <a:rPr sz="169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9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padding)</a:t>
            </a:r>
            <a:endParaRPr sz="169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4" y="172910"/>
            <a:ext cx="4420791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306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2535" spc="317" dirty="0">
                <a:solidFill>
                  <a:srgbClr val="FAFAF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535" spc="-169" dirty="0">
                <a:solidFill>
                  <a:srgbClr val="FAFAFA"/>
                </a:solidFill>
              </a:rPr>
              <a:t>-</a:t>
            </a:r>
            <a:r>
              <a:rPr sz="2535" spc="148" dirty="0">
                <a:solidFill>
                  <a:srgbClr val="FAFAFA"/>
                </a:solidFill>
              </a:rPr>
              <a:t> </a:t>
            </a:r>
            <a:r>
              <a:rPr sz="2535" spc="-169" dirty="0">
                <a:solidFill>
                  <a:srgbClr val="FAFAFA"/>
                </a:solidFill>
              </a:rPr>
              <a:t>Reference</a:t>
            </a:r>
            <a:r>
              <a:rPr sz="2535" spc="148" dirty="0">
                <a:solidFill>
                  <a:srgbClr val="FAFAFA"/>
                </a:solidFill>
              </a:rPr>
              <a:t> </a:t>
            </a:r>
            <a:r>
              <a:rPr sz="2535" spc="-201" dirty="0">
                <a:solidFill>
                  <a:srgbClr val="FAFAFA"/>
                </a:solidFill>
              </a:rPr>
              <a:t>and</a:t>
            </a:r>
            <a:r>
              <a:rPr sz="2535" spc="148" dirty="0">
                <a:solidFill>
                  <a:srgbClr val="FAFAFA"/>
                </a:solidFill>
              </a:rPr>
              <a:t> </a:t>
            </a:r>
            <a:r>
              <a:rPr sz="2535" spc="-137" dirty="0">
                <a:solidFill>
                  <a:srgbClr val="FAFAFA"/>
                </a:solidFill>
              </a:rPr>
              <a:t>Array</a:t>
            </a:r>
            <a:endParaRPr sz="253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3834" y="1007089"/>
            <a:ext cx="10652044" cy="5438085"/>
          </a:xfrm>
          <a:custGeom>
            <a:avLst/>
            <a:gdLst/>
            <a:ahLst/>
            <a:cxnLst/>
            <a:rect l="l" t="t" r="r" b="b"/>
            <a:pathLst>
              <a:path w="5039995" h="2573020">
                <a:moveTo>
                  <a:pt x="5039995" y="0"/>
                </a:moveTo>
                <a:lnTo>
                  <a:pt x="0" y="0"/>
                </a:lnTo>
                <a:lnTo>
                  <a:pt x="0" y="2572639"/>
                </a:lnTo>
                <a:lnTo>
                  <a:pt x="5039995" y="2572639"/>
                </a:lnTo>
                <a:lnTo>
                  <a:pt x="5039995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 sz="3805"/>
          </a:p>
        </p:txBody>
      </p:sp>
      <p:sp>
        <p:nvSpPr>
          <p:cNvPr id="5" name="object 5"/>
          <p:cNvSpPr txBox="1"/>
          <p:nvPr/>
        </p:nvSpPr>
        <p:spPr>
          <a:xfrm>
            <a:off x="817224" y="919597"/>
            <a:ext cx="1570227" cy="1375806"/>
          </a:xfrm>
          <a:prstGeom prst="rect">
            <a:avLst/>
          </a:prstGeom>
        </p:spPr>
        <p:txBody>
          <a:bodyPr vert="horz" wrap="square" lIns="0" tIns="26841" rIns="0" bIns="0" rtlCol="0">
            <a:spAutoFit/>
          </a:bodyPr>
          <a:lstStyle/>
          <a:p>
            <a:pPr marL="26670" marR="10795">
              <a:lnSpc>
                <a:spcPct val="117000"/>
              </a:lnSpc>
              <a:spcBef>
                <a:spcPts val="210"/>
              </a:spcBef>
            </a:pPr>
            <a:r>
              <a:rPr sz="1900" b="1" spc="127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char    </a:t>
            </a:r>
            <a:r>
              <a:rPr sz="1900" spc="27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a; </a:t>
            </a:r>
            <a:r>
              <a:rPr sz="1900" spc="28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42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char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&amp;</a:t>
            </a:r>
            <a:r>
              <a:rPr sz="1900" spc="507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900" spc="9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1900" spc="507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75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a; </a:t>
            </a:r>
            <a:r>
              <a:rPr sz="1900" spc="-40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2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2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900" spc="22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&amp;</a:t>
            </a:r>
            <a:r>
              <a:rPr sz="1900" spc="22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a); </a:t>
            </a:r>
            <a:r>
              <a:rPr sz="1900" spc="23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26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6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(b);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8866" y="1596109"/>
            <a:ext cx="4729470" cy="1056608"/>
          </a:xfrm>
          <a:prstGeom prst="rect">
            <a:avLst/>
          </a:prstGeom>
        </p:spPr>
        <p:txBody>
          <a:bodyPr vert="horz" wrap="square" lIns="0" tIns="75156" rIns="0" bIns="0" rtlCol="0">
            <a:spAutoFit/>
          </a:bodyPr>
          <a:lstStyle/>
          <a:p>
            <a:pPr marL="26670">
              <a:spcBef>
                <a:spcPts val="59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8 </a:t>
            </a:r>
            <a:r>
              <a:rPr sz="190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6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bytes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8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190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3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64-bit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-63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OS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4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(pointer)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1 </a:t>
            </a:r>
            <a:r>
              <a:rPr sz="1900" i="1" spc="95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byte,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equal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8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4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sizeof(char)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NOTE: </a:t>
            </a:r>
            <a:r>
              <a:rPr sz="190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190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8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reference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40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2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1900" i="1" spc="56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190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9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pointer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218" y="2949239"/>
            <a:ext cx="8141023" cy="3447839"/>
          </a:xfrm>
          <a:prstGeom prst="rect">
            <a:avLst/>
          </a:prstGeom>
        </p:spPr>
        <p:txBody>
          <a:bodyPr vert="horz" wrap="square" lIns="0" tIns="75156" rIns="0" bIns="0" rtlCol="0">
            <a:spAutoFit/>
          </a:bodyPr>
          <a:lstStyle/>
          <a:p>
            <a:pPr marL="26670">
              <a:spcBef>
                <a:spcPts val="590"/>
              </a:spcBef>
            </a:pPr>
            <a:r>
              <a:rPr sz="1900" i="1" spc="40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//--------------------------------------------------------------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48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1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SPECIAL</a:t>
            </a:r>
            <a:r>
              <a:rPr sz="1900" i="1" spc="48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4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CASES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b="1" spc="232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1900" b="1" spc="476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b="1" spc="-159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b="1" spc="222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423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{};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  <a:tabLst>
                <a:tab pos="2047875" algn="l"/>
              </a:tabLst>
            </a:pPr>
            <a:r>
              <a:rPr sz="1900" b="1" spc="254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54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(A);	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1 </a:t>
            </a:r>
            <a:r>
              <a:rPr sz="190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47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2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never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9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return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75"/>
              </a:spcBef>
            </a:pPr>
            <a:endParaRPr sz="2430">
              <a:latin typeface="Calibri" panose="020F0502020204030204"/>
              <a:cs typeface="Calibri" panose="020F0502020204030204"/>
            </a:endParaRPr>
          </a:p>
          <a:p>
            <a:pPr marL="26670"/>
            <a:r>
              <a:rPr sz="1900" spc="-106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900" spc="137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array1[</a:t>
            </a:r>
            <a:r>
              <a:rPr sz="1900" spc="211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10</a:t>
            </a:r>
            <a:r>
              <a:rPr sz="1900" spc="21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];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b="1" spc="24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4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(array1);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1 </a:t>
            </a:r>
            <a:r>
              <a:rPr sz="190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47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900" i="1" spc="56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69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array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900" i="1" spc="56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empty </a:t>
            </a:r>
            <a:r>
              <a:rPr sz="190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2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structures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>
              <a:spcBef>
                <a:spcPts val="85"/>
              </a:spcBef>
            </a:pPr>
            <a:endParaRPr sz="2430">
              <a:latin typeface="Calibri" panose="020F0502020204030204"/>
              <a:cs typeface="Calibri" panose="020F0502020204030204"/>
            </a:endParaRPr>
          </a:p>
          <a:p>
            <a:pPr marL="26670"/>
            <a:r>
              <a:rPr sz="1900" b="1" spc="275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int</a:t>
            </a:r>
            <a:r>
              <a:rPr sz="1900" b="1" spc="571" dirty="0">
                <a:solidFill>
                  <a:srgbClr val="AF003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23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array2[</a:t>
            </a:r>
            <a:r>
              <a:rPr sz="1900" spc="232" dirty="0">
                <a:solidFill>
                  <a:srgbClr val="656565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sz="1900" spc="232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];  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48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u="sng" spc="180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only</a:t>
            </a:r>
            <a:r>
              <a:rPr sz="1900" i="1" u="sng" spc="497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1900" i="1" u="sng" spc="137" dirty="0">
                <a:solidFill>
                  <a:srgbClr val="3D7A7A"/>
                </a:solidFill>
                <a:uFill>
                  <a:solidFill>
                    <a:srgbClr val="3D7A7A"/>
                  </a:solidFill>
                </a:uFill>
                <a:latin typeface="Calibri" panose="020F0502020204030204"/>
                <a:cs typeface="Calibri" panose="020F0502020204030204"/>
              </a:rPr>
              <a:t>gcc</a:t>
            </a:r>
            <a:endParaRPr sz="1900">
              <a:latin typeface="Calibri" panose="020F0502020204030204"/>
              <a:cs typeface="Calibri" panose="020F0502020204030204"/>
            </a:endParaRPr>
          </a:p>
          <a:p>
            <a:pPr marL="26670">
              <a:spcBef>
                <a:spcPts val="380"/>
              </a:spcBef>
            </a:pPr>
            <a:r>
              <a:rPr sz="1900" b="1" spc="241" dirty="0">
                <a:solidFill>
                  <a:srgbClr val="007F00"/>
                </a:solidFill>
                <a:latin typeface="Calibri" panose="020F0502020204030204"/>
                <a:cs typeface="Calibri" panose="020F0502020204030204"/>
              </a:rPr>
              <a:t>sizeof</a:t>
            </a:r>
            <a:r>
              <a:rPr sz="1900" spc="241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(array2);</a:t>
            </a:r>
            <a:r>
              <a:rPr sz="1900" spc="550" dirty="0">
                <a:solidFill>
                  <a:srgbClr val="22373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54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//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1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0 </a:t>
            </a:r>
            <a:r>
              <a:rPr sz="1900" i="1" spc="10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476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232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special</a:t>
            </a:r>
            <a:r>
              <a:rPr sz="1900" i="1" spc="550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i="1" spc="137" dirty="0">
                <a:solidFill>
                  <a:srgbClr val="3D7A7A"/>
                </a:solidFill>
                <a:latin typeface="Calibri" panose="020F0502020204030204"/>
                <a:cs typeface="Calibri" panose="020F0502020204030204"/>
              </a:rPr>
              <a:t>case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5351816" y="2986080"/>
            <a:ext cx="35813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800" b="0" i="0" kern="1200">
                <a:solidFill>
                  <a:srgbClr val="22373B"/>
                </a:solidFill>
                <a:latin typeface="Trebuchet MS" panose="020B0703020202090204"/>
                <a:ea typeface="+mn-ea"/>
                <a:cs typeface="Trebuchet MS" panose="020B070302020209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860"/>
              </a:lnSpc>
            </a:pPr>
            <a:fld id="{81D60167-4931-47E6-BA6A-407CBD079E47}" type="slidenum">
              <a:rPr lang="en-US" altLang="zh-CN" smtClean="0"/>
            </a:fld>
            <a:r>
              <a:rPr lang="en-US" altLang="zh-CN"/>
              <a:t>/59</a:t>
            </a:r>
            <a:endParaRPr dirty="0"/>
          </a:p>
        </p:txBody>
      </p:sp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41955" y="2287905"/>
            <a:ext cx="61112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/>
              <a:t>Streams</a:t>
            </a:r>
            <a:endParaRPr lang="en-US" altLang="zh-CN" sz="8000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What are streams?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Output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Input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String 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Streams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400" y="2904111"/>
            <a:ext cx="10969200" cy="8377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dirty="0"/>
              <a:t>Heap and Stack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735" y="2117725"/>
            <a:ext cx="10968990" cy="229997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sz="3200" b="1"/>
              <a:t>stream</a:t>
            </a:r>
            <a:r>
              <a:rPr sz="3200"/>
              <a:t>: an abstraction for</a:t>
            </a:r>
            <a:r>
              <a:rPr lang="en-US" sz="3200"/>
              <a:t> </a:t>
            </a:r>
            <a:r>
              <a:rPr sz="3200"/>
              <a:t>input/output. Streams</a:t>
            </a:r>
            <a:r>
              <a:rPr lang="en-US" sz="3200"/>
              <a:t> </a:t>
            </a:r>
            <a:r>
              <a:rPr sz="3200"/>
              <a:t>convert between </a:t>
            </a:r>
            <a:r>
              <a:rPr sz="3200" i="1"/>
              <a:t>data </a:t>
            </a:r>
            <a:r>
              <a:rPr sz="3200"/>
              <a:t>and</a:t>
            </a:r>
            <a:r>
              <a:rPr lang="en-US" sz="3200"/>
              <a:t> </a:t>
            </a:r>
            <a:r>
              <a:rPr sz="3200"/>
              <a:t>the </a:t>
            </a:r>
            <a:r>
              <a:rPr sz="3200" i="1"/>
              <a:t>string representation</a:t>
            </a:r>
            <a:endParaRPr sz="3200" i="1"/>
          </a:p>
          <a:p>
            <a:pPr marL="0" indent="0" algn="l">
              <a:buNone/>
            </a:pPr>
            <a:r>
              <a:rPr sz="3200" i="1"/>
              <a:t>of data.</a:t>
            </a:r>
            <a:endParaRPr sz="3200" i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 stream you</a:t>
            </a:r>
            <a:r>
              <a:rPr lang="en-US" altLang="zh-CN"/>
              <a:t>’</a:t>
            </a:r>
            <a:r>
              <a:rPr lang="zh-CN" altLang="en-US"/>
              <a:t>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9365" y="1548765"/>
            <a:ext cx="9777095" cy="37598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 stream you</a:t>
            </a:r>
            <a:r>
              <a:rPr lang="en-US" altLang="zh-CN"/>
              <a:t>’</a:t>
            </a:r>
            <a:r>
              <a:rPr lang="zh-CN" altLang="en-US"/>
              <a:t>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9055" y="1771650"/>
            <a:ext cx="9715500" cy="36912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 stream you</a:t>
            </a:r>
            <a:r>
              <a:rPr lang="en-US" altLang="zh-CN"/>
              <a:t>’</a:t>
            </a:r>
            <a:r>
              <a:rPr lang="zh-CN" altLang="en-US"/>
              <a:t>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9070" y="1751965"/>
            <a:ext cx="9326245" cy="3698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 stream you</a:t>
            </a:r>
            <a:r>
              <a:rPr lang="en-US" altLang="zh-CN"/>
              <a:t>’</a:t>
            </a:r>
            <a:r>
              <a:rPr lang="zh-CN" altLang="en-US"/>
              <a:t>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6465" y="1633855"/>
            <a:ext cx="9721850" cy="39668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A stream you</a:t>
            </a:r>
            <a:r>
              <a:rPr lang="en-US" altLang="zh-CN">
                <a:sym typeface="+mn-ea"/>
              </a:rPr>
              <a:t>’</a:t>
            </a:r>
            <a:r>
              <a:rPr lang="zh-CN" altLang="en-US">
                <a:sym typeface="+mn-ea"/>
              </a:rPr>
              <a:t>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6770" y="1666875"/>
            <a:ext cx="10026015" cy="40017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 stream you</a:t>
            </a:r>
            <a:r>
              <a:rPr lang="en-US" altLang="zh-CN"/>
              <a:t>’</a:t>
            </a:r>
            <a:r>
              <a:rPr lang="zh-CN" altLang="en-US"/>
              <a:t>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0595" y="1856740"/>
            <a:ext cx="9904730" cy="3959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 stream you</a:t>
            </a:r>
            <a:r>
              <a:rPr lang="en-US" altLang="zh-CN"/>
              <a:t>’</a:t>
            </a:r>
            <a:r>
              <a:rPr lang="zh-CN" altLang="en-US"/>
              <a:t>ve used: cout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2535" y="994410"/>
            <a:ext cx="9438005" cy="38309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20770" y="5114290"/>
            <a:ext cx="7850505" cy="862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rgbClr val="FFFF00"/>
                </a:solidFill>
              </a:rPr>
              <a:t>We’ll talk about how to write the &lt;&lt; operator for custom types during lecture on Operators!</a:t>
            </a:r>
            <a:endParaRPr lang="en-US" altLang="zh-CN" sz="2400">
              <a:solidFill>
                <a:srgbClr val="FFFF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4400" b="1">
                <a:solidFill>
                  <a:srgbClr val="A8302C"/>
                </a:solidFill>
              </a:rPr>
              <a:t>std::cout</a:t>
            </a:r>
            <a:r>
              <a:rPr lang="zh-CN" altLang="en-US" sz="4400"/>
              <a:t> is an </a:t>
            </a:r>
            <a:r>
              <a:rPr lang="zh-CN" altLang="en-US" sz="4400" i="1"/>
              <a:t>output</a:t>
            </a:r>
            <a:endParaRPr lang="zh-CN" altLang="en-US" sz="4400" i="1"/>
          </a:p>
          <a:p>
            <a:pPr marL="0" indent="0" algn="ctr">
              <a:buNone/>
            </a:pPr>
            <a:r>
              <a:rPr lang="zh-CN" altLang="en-US" sz="4400" i="1"/>
              <a:t>stream</a:t>
            </a:r>
            <a:r>
              <a:rPr lang="zh-CN" altLang="en-US" sz="4400"/>
              <a:t>. It has type</a:t>
            </a:r>
            <a:endParaRPr lang="zh-CN" altLang="en-US" sz="4400"/>
          </a:p>
          <a:p>
            <a:pPr marL="0" indent="0" algn="ctr">
              <a:buNone/>
            </a:pPr>
            <a:r>
              <a:rPr lang="zh-CN" altLang="en-US" sz="4400" b="1">
                <a:solidFill>
                  <a:srgbClr val="A8302C"/>
                </a:solidFill>
              </a:rPr>
              <a:t>std::ostream</a:t>
            </a:r>
            <a:endParaRPr lang="zh-CN" altLang="en-US" sz="4400" b="1">
              <a:solidFill>
                <a:srgbClr val="A8302C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Two ways to classify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5125" y="993140"/>
            <a:ext cx="3025140" cy="497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3200" b="1">
                <a:highlight>
                  <a:srgbClr val="00FFFF"/>
                </a:highlight>
              </a:rPr>
              <a:t>By Direction:</a:t>
            </a:r>
            <a:endParaRPr lang="zh-CN" altLang="en-US" sz="3200" b="1">
              <a:highlight>
                <a:srgbClr val="00FFFF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9065" y="992505"/>
            <a:ext cx="4471670" cy="497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800" b="1">
                <a:highlight>
                  <a:srgbClr val="00FF00"/>
                </a:highlight>
              </a:rPr>
              <a:t>By Source or Destination: </a:t>
            </a:r>
            <a:endParaRPr lang="zh-CN" altLang="en-US" sz="2800" b="1">
              <a:highlight>
                <a:srgbClr val="00FF00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1816100"/>
            <a:ext cx="6060440" cy="4399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800"/>
              <a:t>● </a:t>
            </a:r>
            <a:r>
              <a:rPr lang="zh-CN" altLang="en-US" sz="2800" b="1"/>
              <a:t>Input streams: </a:t>
            </a:r>
            <a:r>
              <a:rPr lang="zh-CN" altLang="en-US" sz="2800"/>
              <a:t>Used for</a:t>
            </a:r>
            <a:endParaRPr lang="zh-CN" altLang="en-US" sz="2800"/>
          </a:p>
          <a:p>
            <a:pPr indent="457200"/>
            <a:r>
              <a:rPr lang="zh-CN" altLang="en-US" sz="2800">
                <a:solidFill>
                  <a:srgbClr val="0070C0"/>
                </a:solidFill>
              </a:rPr>
              <a:t>reading</a:t>
            </a:r>
            <a:r>
              <a:rPr lang="zh-CN" altLang="en-US" sz="2800"/>
              <a:t> data (ex. </a:t>
            </a:r>
            <a:r>
              <a:rPr lang="en-US" altLang="zh-CN" sz="2800"/>
              <a:t>‘</a:t>
            </a:r>
            <a:r>
              <a:rPr lang="zh-CN" altLang="en-US" sz="2800"/>
              <a:t>std::istream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endParaRPr lang="zh-CN" altLang="en-US" sz="2800"/>
          </a:p>
          <a:p>
            <a:r>
              <a:rPr lang="en-US" altLang="zh-CN" sz="2800"/>
              <a:t>‘</a:t>
            </a:r>
            <a:r>
              <a:rPr lang="zh-CN" altLang="en-US" sz="2800"/>
              <a:t>std::cin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  <a:p>
            <a:r>
              <a:rPr lang="zh-CN" altLang="en-US" sz="2800"/>
              <a:t>● </a:t>
            </a:r>
            <a:r>
              <a:rPr lang="zh-CN" altLang="en-US" sz="2800" b="1"/>
              <a:t>Output streams:</a:t>
            </a:r>
            <a:r>
              <a:rPr lang="zh-CN" altLang="en-US" sz="2800"/>
              <a:t> Used for</a:t>
            </a:r>
            <a:endParaRPr lang="zh-CN" altLang="en-US" sz="2800"/>
          </a:p>
          <a:p>
            <a:pPr indent="457200"/>
            <a:r>
              <a:rPr lang="zh-CN" altLang="en-US" sz="2800">
                <a:solidFill>
                  <a:srgbClr val="0070C0"/>
                </a:solidFill>
              </a:rPr>
              <a:t>writing</a:t>
            </a:r>
            <a:r>
              <a:rPr lang="zh-CN" altLang="en-US" sz="2800"/>
              <a:t> data (ex. </a:t>
            </a:r>
            <a:r>
              <a:rPr lang="en-US" altLang="zh-CN" sz="2800"/>
              <a:t>‘</a:t>
            </a:r>
            <a:r>
              <a:rPr lang="zh-CN" altLang="en-US" sz="2800"/>
              <a:t>std::ostream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r>
              <a:rPr lang="en-US" altLang="zh-CN" sz="2800"/>
              <a:t> ‘</a:t>
            </a:r>
            <a:r>
              <a:rPr lang="zh-CN" altLang="en-US" sz="2800"/>
              <a:t>std::cout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  <a:p>
            <a:r>
              <a:rPr lang="zh-CN" altLang="en-US" sz="2800"/>
              <a:t>● </a:t>
            </a:r>
            <a:r>
              <a:rPr lang="zh-CN" altLang="en-US" sz="2800" b="1"/>
              <a:t>Input/Output streams:</a:t>
            </a:r>
            <a:r>
              <a:rPr lang="zh-CN" altLang="en-US" sz="2800"/>
              <a:t> Used</a:t>
            </a:r>
            <a:endParaRPr lang="zh-CN" altLang="en-US" sz="2800"/>
          </a:p>
          <a:p>
            <a:pPr indent="457200"/>
            <a:r>
              <a:rPr lang="zh-CN" altLang="en-US" sz="2800"/>
              <a:t>for both </a:t>
            </a:r>
            <a:r>
              <a:rPr lang="zh-CN" altLang="en-US" sz="2800">
                <a:solidFill>
                  <a:srgbClr val="0070C0"/>
                </a:solidFill>
              </a:rPr>
              <a:t>reading and writing</a:t>
            </a:r>
            <a:r>
              <a:rPr lang="en-US" altLang="zh-CN" sz="2800">
                <a:solidFill>
                  <a:srgbClr val="0070C0"/>
                </a:solidFill>
              </a:rPr>
              <a:t> </a:t>
            </a:r>
            <a:r>
              <a:rPr lang="zh-CN" altLang="en-US" sz="2800"/>
              <a:t>data (ex. </a:t>
            </a:r>
            <a:r>
              <a:rPr lang="en-US" altLang="zh-CN" sz="2800"/>
              <a:t>‘</a:t>
            </a:r>
            <a:r>
              <a:rPr lang="zh-CN" altLang="en-US" sz="2800"/>
              <a:t>std::iostream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r>
              <a:rPr lang="en-US" altLang="zh-CN" sz="2800"/>
              <a:t> </a:t>
            </a:r>
            <a:endParaRPr lang="zh-CN" altLang="en-US" sz="2800"/>
          </a:p>
          <a:p>
            <a:r>
              <a:rPr lang="en-US" altLang="zh-CN" sz="2800"/>
              <a:t>‘</a:t>
            </a:r>
            <a:r>
              <a:rPr lang="zh-CN" altLang="en-US" sz="2800"/>
              <a:t>std::stringstream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6060440" y="1816100"/>
            <a:ext cx="6131560" cy="4399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800"/>
              <a:t>● </a:t>
            </a:r>
            <a:r>
              <a:rPr lang="zh-CN" altLang="en-US" sz="2800" b="1"/>
              <a:t>Console streams: </a:t>
            </a:r>
            <a:r>
              <a:rPr lang="zh-CN" altLang="en-US" sz="2800"/>
              <a:t>Read/write to</a:t>
            </a:r>
            <a:endParaRPr lang="zh-CN" altLang="en-US" sz="2800"/>
          </a:p>
          <a:p>
            <a:pPr indent="457200"/>
            <a:r>
              <a:rPr lang="zh-CN" altLang="en-US" sz="2800">
                <a:solidFill>
                  <a:srgbClr val="00B050"/>
                </a:solidFill>
              </a:rPr>
              <a:t>console </a:t>
            </a:r>
            <a:r>
              <a:rPr lang="zh-CN" altLang="en-US" sz="2800"/>
              <a:t>(ex. </a:t>
            </a:r>
            <a:r>
              <a:rPr lang="en-US" altLang="zh-CN" sz="2800"/>
              <a:t>‘</a:t>
            </a:r>
            <a:r>
              <a:rPr lang="zh-CN" altLang="en-US" sz="2800"/>
              <a:t>std::cout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r>
              <a:rPr lang="en-US" altLang="zh-CN" sz="2800"/>
              <a:t> ‘</a:t>
            </a:r>
            <a:r>
              <a:rPr lang="zh-CN" altLang="en-US" sz="2800"/>
              <a:t>std::cin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  <a:p>
            <a:r>
              <a:rPr lang="zh-CN" altLang="en-US" sz="2800"/>
              <a:t>●</a:t>
            </a:r>
            <a:r>
              <a:rPr lang="zh-CN" altLang="en-US" sz="2800" b="1"/>
              <a:t> File streams: </a:t>
            </a:r>
            <a:r>
              <a:rPr lang="zh-CN" altLang="en-US" sz="2800"/>
              <a:t>Read/write to</a:t>
            </a:r>
            <a:r>
              <a:rPr lang="zh-CN" altLang="en-US" sz="2800">
                <a:solidFill>
                  <a:srgbClr val="00B050"/>
                </a:solidFill>
              </a:rPr>
              <a:t> files</a:t>
            </a:r>
            <a:endParaRPr lang="zh-CN" altLang="en-US" sz="2800">
              <a:solidFill>
                <a:srgbClr val="00B050"/>
              </a:solidFill>
            </a:endParaRPr>
          </a:p>
          <a:p>
            <a:r>
              <a:rPr lang="zh-CN" altLang="en-US" sz="2800"/>
              <a:t>(ex. </a:t>
            </a:r>
            <a:r>
              <a:rPr lang="en-US" altLang="zh-CN" sz="2800"/>
              <a:t>‘</a:t>
            </a:r>
            <a:r>
              <a:rPr lang="zh-CN" altLang="en-US" sz="2800"/>
              <a:t>std::fstream</a:t>
            </a:r>
            <a:r>
              <a:rPr lang="en-US" altLang="zh-CN" sz="2800"/>
              <a:t>’</a:t>
            </a:r>
            <a:r>
              <a:rPr lang="zh-CN" altLang="en-US" sz="2800"/>
              <a:t>, </a:t>
            </a:r>
            <a:r>
              <a:rPr lang="en-US" altLang="zh-CN" sz="2800"/>
              <a:t>‘</a:t>
            </a:r>
            <a:r>
              <a:rPr lang="zh-CN" altLang="en-US" sz="2800"/>
              <a:t>std::ifstream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endParaRPr lang="zh-CN" altLang="en-US" sz="2800"/>
          </a:p>
          <a:p>
            <a:r>
              <a:rPr lang="en-US" altLang="zh-CN" sz="2800"/>
              <a:t>‘</a:t>
            </a:r>
            <a:r>
              <a:rPr lang="zh-CN" altLang="en-US" sz="2800"/>
              <a:t>std::ofstream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  <a:p>
            <a:r>
              <a:rPr lang="zh-CN" altLang="en-US" sz="2800"/>
              <a:t>● </a:t>
            </a:r>
            <a:r>
              <a:rPr lang="zh-CN" altLang="en-US" sz="2800" b="1"/>
              <a:t>String streams: </a:t>
            </a:r>
            <a:r>
              <a:rPr lang="zh-CN" altLang="en-US" sz="2800"/>
              <a:t>Read/write to</a:t>
            </a:r>
            <a:endParaRPr lang="zh-CN" altLang="en-US" sz="2800"/>
          </a:p>
          <a:p>
            <a:r>
              <a:rPr lang="zh-CN" altLang="en-US" sz="2800">
                <a:solidFill>
                  <a:srgbClr val="00B050"/>
                </a:solidFill>
              </a:rPr>
              <a:t>strings </a:t>
            </a:r>
            <a:r>
              <a:rPr lang="zh-CN" altLang="en-US" sz="2800"/>
              <a:t>(ex. </a:t>
            </a:r>
            <a:r>
              <a:rPr lang="en-US" altLang="zh-CN" sz="2800"/>
              <a:t>‘</a:t>
            </a:r>
            <a:r>
              <a:rPr lang="zh-CN" altLang="en-US" sz="2800"/>
              <a:t>std::stringstream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endParaRPr lang="zh-CN" altLang="en-US" sz="2800"/>
          </a:p>
          <a:p>
            <a:r>
              <a:rPr lang="en-US" altLang="zh-CN" sz="2800"/>
              <a:t>‘</a:t>
            </a:r>
            <a:r>
              <a:rPr lang="zh-CN" altLang="en-US" sz="2800"/>
              <a:t>std::istringstream</a:t>
            </a:r>
            <a:r>
              <a:rPr lang="en-US" altLang="zh-CN" sz="2800"/>
              <a:t>’</a:t>
            </a:r>
            <a:r>
              <a:rPr lang="zh-CN" altLang="en-US" sz="2800"/>
              <a:t>,</a:t>
            </a:r>
            <a:endParaRPr lang="zh-CN" altLang="en-US" sz="2800"/>
          </a:p>
          <a:p>
            <a:r>
              <a:rPr lang="en-US" altLang="zh-CN" sz="2800"/>
              <a:t>‘</a:t>
            </a:r>
            <a:r>
              <a:rPr lang="zh-CN" altLang="en-US" sz="2800"/>
              <a:t>std::ostringstream</a:t>
            </a:r>
            <a:r>
              <a:rPr lang="en-US" altLang="zh-CN" sz="2800"/>
              <a:t>’</a:t>
            </a:r>
            <a:r>
              <a:rPr lang="zh-CN" altLang="en-US" sz="2800"/>
              <a:t>)</a:t>
            </a:r>
            <a:endParaRPr lang="zh-CN" altLang="en-US" sz="2800"/>
          </a:p>
          <a:p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3" y="172910"/>
            <a:ext cx="3752440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80" dirty="0">
                <a:solidFill>
                  <a:srgbClr val="FAFAFA"/>
                </a:solidFill>
              </a:rPr>
              <a:t>Parenthesis</a:t>
            </a:r>
            <a:r>
              <a:rPr sz="2535" spc="127" dirty="0">
                <a:solidFill>
                  <a:srgbClr val="FAFAFA"/>
                </a:solidFill>
              </a:rPr>
              <a:t> </a:t>
            </a:r>
            <a:r>
              <a:rPr sz="2535" spc="-201" dirty="0">
                <a:solidFill>
                  <a:srgbClr val="FAFAFA"/>
                </a:solidFill>
              </a:rPr>
              <a:t>and</a:t>
            </a:r>
            <a:r>
              <a:rPr sz="2535" spc="137" dirty="0">
                <a:solidFill>
                  <a:srgbClr val="FAFAFA"/>
                </a:solidFill>
              </a:rPr>
              <a:t> </a:t>
            </a:r>
            <a:r>
              <a:rPr sz="2535" spc="-137" dirty="0">
                <a:solidFill>
                  <a:srgbClr val="FAFAFA"/>
                </a:solidFill>
              </a:rPr>
              <a:t>Brackets</a:t>
            </a:r>
            <a:endParaRPr sz="2535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188" y="1836748"/>
            <a:ext cx="7311668" cy="3168389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algn="l">
              <a:buClrTx/>
              <a:buSzTx/>
              <a:buNone/>
            </a:pPr>
            <a:r>
              <a:rPr lang="zh-CN" altLang="en-US" sz="2800"/>
              <a:t>- What are streams?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Output streams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Input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String 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Streams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916995"/>
            <a:ext cx="10969200" cy="4759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3200"/>
              <a:t>- Have type </a:t>
            </a:r>
            <a:r>
              <a:rPr lang="zh-CN" altLang="en-US" sz="3200">
                <a:highlight>
                  <a:srgbClr val="00FF00"/>
                </a:highlight>
              </a:rPr>
              <a:t>std::ostream</a:t>
            </a:r>
            <a:endParaRPr lang="zh-CN" altLang="en-US" sz="32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3200"/>
              <a:t>- Can only </a:t>
            </a:r>
            <a:r>
              <a:rPr lang="zh-CN" altLang="en-US" sz="3200" b="1" i="1"/>
              <a:t>send</a:t>
            </a:r>
            <a:r>
              <a:rPr lang="zh-CN" altLang="en-US" sz="3200"/>
              <a:t> data to the stream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Interact with the stream using the </a:t>
            </a:r>
            <a:r>
              <a:rPr lang="zh-CN" altLang="en-US" sz="3200">
                <a:highlight>
                  <a:srgbClr val="00FF00"/>
                </a:highlight>
              </a:rPr>
              <a:t>&lt;&lt; </a:t>
            </a:r>
            <a:r>
              <a:rPr lang="zh-CN" altLang="en-US" sz="3200"/>
              <a:t>operator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Convert any type into string and </a:t>
            </a:r>
            <a:r>
              <a:rPr lang="zh-CN" altLang="en-US" sz="3200" b="1" i="1"/>
              <a:t>send</a:t>
            </a:r>
            <a:r>
              <a:rPr lang="zh-CN" altLang="en-US" sz="3200"/>
              <a:t> it to the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stream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</a:t>
            </a:r>
            <a:r>
              <a:rPr lang="zh-CN" altLang="en-US" sz="3200">
                <a:highlight>
                  <a:srgbClr val="00FF00"/>
                </a:highlight>
              </a:rPr>
              <a:t>std::cout</a:t>
            </a:r>
            <a:r>
              <a:rPr lang="zh-CN" altLang="en-US" sz="3200"/>
              <a:t> is the output stream that goes to the console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Output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68780" y="5360035"/>
            <a:ext cx="8077200" cy="1181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92207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/>
              <a:t>- Have type </a:t>
            </a:r>
            <a:r>
              <a:rPr lang="zh-CN" altLang="en-US" sz="2800">
                <a:highlight>
                  <a:srgbClr val="00FF00"/>
                </a:highlight>
              </a:rPr>
              <a:t>std::ofstream</a:t>
            </a:r>
            <a:endParaRPr lang="zh-CN" altLang="en-US" sz="28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2800"/>
              <a:t>- Only </a:t>
            </a:r>
            <a:r>
              <a:rPr lang="zh-CN" altLang="en-US" sz="2800" b="1" i="1"/>
              <a:t>send</a:t>
            </a:r>
            <a:r>
              <a:rPr lang="zh-CN" altLang="en-US" sz="2800"/>
              <a:t> data using the </a:t>
            </a:r>
            <a:r>
              <a:rPr lang="zh-CN" altLang="en-US" sz="2800">
                <a:highlight>
                  <a:srgbClr val="00FF00"/>
                </a:highlight>
              </a:rPr>
              <a:t>&lt;&lt;</a:t>
            </a:r>
            <a:r>
              <a:rPr lang="zh-CN" altLang="en-US" sz="2800"/>
              <a:t> operator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Convert data of any type into a string and send it</a:t>
            </a:r>
            <a:r>
              <a:rPr lang="en-US" altLang="zh-CN" sz="2800"/>
              <a:t> </a:t>
            </a:r>
            <a:r>
              <a:rPr lang="zh-CN" altLang="en-US" sz="2800"/>
              <a:t>to the </a:t>
            </a:r>
            <a:r>
              <a:rPr lang="zh-CN" altLang="en-US" sz="2800" b="1"/>
              <a:t>file stream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- Must initialize your own </a:t>
            </a:r>
            <a:r>
              <a:rPr lang="zh-CN" altLang="en-US" sz="2800">
                <a:highlight>
                  <a:srgbClr val="00FF00"/>
                </a:highlight>
              </a:rPr>
              <a:t>ofstream</a:t>
            </a:r>
            <a:r>
              <a:rPr lang="zh-CN" altLang="en-US" sz="2800"/>
              <a:t> object linked to your</a:t>
            </a:r>
            <a:r>
              <a:rPr lang="en-US" altLang="zh-CN" sz="2800"/>
              <a:t> </a:t>
            </a:r>
            <a:r>
              <a:rPr lang="zh-CN" altLang="en-US" sz="2800"/>
              <a:t>file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Output File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6415" y="4587240"/>
            <a:ext cx="8229600" cy="1409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>
                <a:highlight>
                  <a:srgbClr val="00FF00"/>
                </a:highlight>
              </a:rPr>
              <a:t>std::cout</a:t>
            </a:r>
            <a:r>
              <a:rPr lang="zh-CN" altLang="en-US" sz="3200"/>
              <a:t> is a </a:t>
            </a:r>
            <a:r>
              <a:rPr lang="zh-CN" altLang="en-US" sz="3200" i="1"/>
              <a:t>global constant</a:t>
            </a:r>
            <a:r>
              <a:rPr lang="en-US" altLang="zh-CN" sz="3200" i="1"/>
              <a:t> </a:t>
            </a:r>
            <a:r>
              <a:rPr lang="zh-CN" altLang="en-US" sz="3200" i="1"/>
              <a:t>object</a:t>
            </a:r>
            <a:r>
              <a:rPr lang="zh-CN" altLang="en-US" sz="3200"/>
              <a:t> that you get from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>
                <a:highlight>
                  <a:srgbClr val="00FF00"/>
                </a:highlight>
              </a:rPr>
              <a:t>#include &lt;iostream&gt;</a:t>
            </a:r>
            <a:endParaRPr lang="zh-CN" altLang="en-US" sz="320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zh-CN" altLang="en-US" sz="32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3200"/>
              <a:t>To use any other output stream,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you must first initialize it!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algn="l">
              <a:buClrTx/>
              <a:buSzTx/>
              <a:buNone/>
            </a:pPr>
            <a:r>
              <a:rPr lang="zh-CN" altLang="en-US" sz="2800"/>
              <a:t>- What are streams?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Output streams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Input streams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String 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Streams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What does this code do?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8080" y="1487170"/>
            <a:ext cx="10020300" cy="38836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43385"/>
            <a:ext cx="10969200" cy="475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/>
              <a:t>● </a:t>
            </a:r>
            <a:r>
              <a:rPr lang="zh-CN" altLang="en-US" sz="2800">
                <a:highlight>
                  <a:srgbClr val="00FF00"/>
                </a:highlight>
              </a:rPr>
              <a:t>“&gt;&gt;”</a:t>
            </a:r>
            <a:r>
              <a:rPr lang="zh-CN" altLang="en-US" sz="2800"/>
              <a:t> is the </a:t>
            </a:r>
            <a:r>
              <a:rPr lang="zh-CN" altLang="en-US" sz="2800" b="1"/>
              <a:t>stream extraction operator</a:t>
            </a:r>
            <a:r>
              <a:rPr lang="zh-CN" altLang="en-US" sz="2800"/>
              <a:t> or simply</a:t>
            </a:r>
            <a:r>
              <a:rPr lang="en-US" altLang="zh-CN" sz="2800"/>
              <a:t> </a:t>
            </a:r>
            <a:r>
              <a:rPr lang="zh-CN" altLang="en-US" sz="2800"/>
              <a:t>extraction operator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Used to </a:t>
            </a:r>
            <a:r>
              <a:rPr lang="zh-CN" altLang="en-US" sz="2800" b="1"/>
              <a:t>extract data from a stream</a:t>
            </a:r>
            <a:r>
              <a:rPr lang="zh-CN" altLang="en-US" sz="2800"/>
              <a:t> and place</a:t>
            </a:r>
            <a:r>
              <a:rPr lang="en-US" altLang="zh-CN" sz="2800"/>
              <a:t> </a:t>
            </a:r>
            <a:r>
              <a:rPr lang="zh-CN" altLang="en-US" sz="2800"/>
              <a:t>it into a variable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</a:t>
            </a:r>
            <a:r>
              <a:rPr lang="zh-CN" altLang="en-US" sz="2800">
                <a:highlight>
                  <a:srgbClr val="00FF00"/>
                </a:highlight>
              </a:rPr>
              <a:t>“&lt;&lt;”</a:t>
            </a:r>
            <a:r>
              <a:rPr lang="zh-CN" altLang="en-US" sz="2800"/>
              <a:t> is the</a:t>
            </a:r>
            <a:r>
              <a:rPr lang="zh-CN" altLang="en-US" sz="2800" b="1"/>
              <a:t> stream insertion operator </a:t>
            </a:r>
            <a:r>
              <a:rPr lang="zh-CN" altLang="en-US" sz="2800"/>
              <a:t>or insertion</a:t>
            </a:r>
            <a:r>
              <a:rPr lang="en-US" altLang="zh-CN" sz="2800"/>
              <a:t> </a:t>
            </a:r>
            <a:r>
              <a:rPr lang="zh-CN" altLang="en-US" sz="2800"/>
              <a:t>operator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Used to</a:t>
            </a:r>
            <a:r>
              <a:rPr lang="zh-CN" altLang="en-US" sz="2800" b="1"/>
              <a:t> insert data into a stream</a:t>
            </a:r>
            <a:r>
              <a:rPr lang="zh-CN" altLang="en-US" sz="2800"/>
              <a:t> usually to</a:t>
            </a:r>
            <a:r>
              <a:rPr lang="en-US" altLang="zh-CN" sz="2800"/>
              <a:t> </a:t>
            </a:r>
            <a:r>
              <a:rPr lang="zh-CN" altLang="en-US" sz="2800"/>
              <a:t>output the data to a file, console, or string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 note about nomenclature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4800">
                <a:highlight>
                  <a:srgbClr val="00FF00"/>
                </a:highlight>
              </a:rPr>
              <a:t>std::cin</a:t>
            </a:r>
            <a:r>
              <a:rPr lang="zh-CN" altLang="en-US" sz="4800"/>
              <a:t> is an input</a:t>
            </a:r>
            <a:endParaRPr lang="zh-CN" altLang="en-US" sz="4800"/>
          </a:p>
          <a:p>
            <a:pPr marL="0" indent="0" algn="ctr">
              <a:buNone/>
            </a:pPr>
            <a:r>
              <a:rPr lang="zh-CN" altLang="en-US" sz="4800"/>
              <a:t>stream. It has type</a:t>
            </a:r>
            <a:endParaRPr lang="zh-CN" altLang="en-US" sz="4800"/>
          </a:p>
          <a:p>
            <a:pPr marL="0" indent="0" algn="ctr">
              <a:buNone/>
            </a:pPr>
            <a:r>
              <a:rPr lang="zh-CN" altLang="en-US" sz="4800">
                <a:highlight>
                  <a:srgbClr val="00FF00"/>
                </a:highlight>
              </a:rPr>
              <a:t>std::istream</a:t>
            </a:r>
            <a:endParaRPr lang="zh-CN" altLang="en-US" sz="4800">
              <a:highlight>
                <a:srgbClr val="00FF00"/>
              </a:highligh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049075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/>
              <a:t>- Have type </a:t>
            </a:r>
            <a:r>
              <a:rPr lang="zh-CN" altLang="en-US" sz="2800">
                <a:highlight>
                  <a:srgbClr val="00FF00"/>
                </a:highlight>
              </a:rPr>
              <a:t>std::istream</a:t>
            </a:r>
            <a:endParaRPr lang="zh-CN" altLang="en-US" sz="280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zh-CN" altLang="en-US" sz="2800"/>
              <a:t>- Can only </a:t>
            </a:r>
            <a:r>
              <a:rPr lang="zh-CN" altLang="en-US" sz="2800" b="1" i="1"/>
              <a:t>receive</a:t>
            </a:r>
            <a:r>
              <a:rPr lang="zh-CN" altLang="en-US" sz="2800"/>
              <a:t> strings using the &gt;&gt; operator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 i="1"/>
              <a:t>Receive</a:t>
            </a:r>
            <a:r>
              <a:rPr lang="zh-CN" altLang="en-US" sz="2800"/>
              <a:t> a string from the stream and convert it to</a:t>
            </a:r>
            <a:r>
              <a:rPr lang="en-US" altLang="zh-CN" sz="2800"/>
              <a:t> </a:t>
            </a:r>
            <a:r>
              <a:rPr lang="zh-CN" altLang="en-US" sz="2800"/>
              <a:t>data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>
                <a:highlight>
                  <a:srgbClr val="00FF00"/>
                </a:highlight>
              </a:rPr>
              <a:t>std::cin</a:t>
            </a:r>
            <a:r>
              <a:rPr lang="zh-CN" altLang="en-US" sz="2800"/>
              <a:t> is the input stream that gets input from the</a:t>
            </a:r>
            <a:r>
              <a:rPr lang="en-US" altLang="zh-CN" sz="2800"/>
              <a:t> </a:t>
            </a:r>
            <a:r>
              <a:rPr lang="zh-CN" altLang="en-US" sz="2800"/>
              <a:t>console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Input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26" b="39053"/>
          <a:stretch>
            <a:fillRect/>
          </a:stretch>
        </p:blipFill>
        <p:spPr>
          <a:xfrm>
            <a:off x="1840230" y="4168775"/>
            <a:ext cx="8533765" cy="9810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6715" y="916940"/>
            <a:ext cx="11523980" cy="5295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/>
              <a:t>- First call to </a:t>
            </a:r>
            <a:r>
              <a:rPr lang="zh-CN" altLang="en-US" sz="2000">
                <a:highlight>
                  <a:srgbClr val="00FF00"/>
                </a:highlight>
              </a:rPr>
              <a:t>std::cin &gt;&gt;</a:t>
            </a:r>
            <a:r>
              <a:rPr lang="zh-CN" altLang="en-US" sz="2000"/>
              <a:t> creates a command line</a:t>
            </a:r>
            <a:r>
              <a:rPr lang="en-US" altLang="zh-CN" sz="2000"/>
              <a:t> </a:t>
            </a:r>
            <a:r>
              <a:rPr lang="zh-CN" altLang="en-US" sz="2000"/>
              <a:t>prompt that allows the user to</a:t>
            </a:r>
            <a:r>
              <a:rPr lang="en-US" altLang="zh-CN" sz="2000"/>
              <a:t> </a:t>
            </a:r>
            <a:r>
              <a:rPr lang="zh-CN" altLang="en-US" sz="2000"/>
              <a:t>type until they hit enter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Each </a:t>
            </a:r>
            <a:r>
              <a:rPr lang="zh-CN" altLang="en-US" sz="2000">
                <a:highlight>
                  <a:srgbClr val="00FF00"/>
                </a:highlight>
              </a:rPr>
              <a:t>&gt;&gt;</a:t>
            </a:r>
            <a:r>
              <a:rPr lang="zh-CN" altLang="en-US" sz="2000"/>
              <a:t> ONLY reads until the next whitespace</a:t>
            </a:r>
            <a:endParaRPr lang="zh-CN" altLang="en-US" sz="2000"/>
          </a:p>
          <a:p>
            <a:pPr marL="0" indent="457200">
              <a:buNone/>
            </a:pPr>
            <a:r>
              <a:rPr lang="zh-CN" altLang="en-US" sz="2000"/>
              <a:t>- Whitespace = tab, space, newline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Everything after the first whitespace gets saved and</a:t>
            </a:r>
            <a:r>
              <a:rPr lang="en-US" altLang="zh-CN" sz="2000"/>
              <a:t> </a:t>
            </a:r>
            <a:r>
              <a:rPr lang="zh-CN" altLang="en-US" sz="2000"/>
              <a:t>used the next time </a:t>
            </a:r>
            <a:r>
              <a:rPr lang="zh-CN" altLang="en-US" sz="2000">
                <a:highlight>
                  <a:srgbClr val="00FF00"/>
                </a:highlight>
              </a:rPr>
              <a:t>std::cin &gt;&gt; </a:t>
            </a:r>
            <a:r>
              <a:rPr lang="zh-CN" altLang="en-US" sz="2000"/>
              <a:t>is called</a:t>
            </a:r>
            <a:endParaRPr lang="zh-CN" altLang="en-US" sz="2000"/>
          </a:p>
          <a:p>
            <a:pPr marL="0" indent="457200">
              <a:buNone/>
            </a:pPr>
            <a:r>
              <a:rPr lang="zh-CN" altLang="en-US" sz="2000">
                <a:highlight>
                  <a:srgbClr val="00FFFF"/>
                </a:highlight>
              </a:rPr>
              <a:t>- The place its saved is called a buffer!</a:t>
            </a:r>
            <a:endParaRPr lang="zh-CN" altLang="en-US" sz="200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zh-CN" altLang="en-US" sz="2000"/>
              <a:t>- If there is nothing waiting in the buffer, </a:t>
            </a:r>
            <a:r>
              <a:rPr lang="zh-CN" altLang="en-US" sz="2000">
                <a:highlight>
                  <a:srgbClr val="00FF00"/>
                </a:highlight>
              </a:rPr>
              <a:t>std::cin &gt;&gt;</a:t>
            </a:r>
            <a:r>
              <a:rPr lang="en-US" altLang="zh-CN" sz="2000"/>
              <a:t> </a:t>
            </a:r>
            <a:r>
              <a:rPr lang="zh-CN" altLang="en-US" sz="2000"/>
              <a:t>creates a new command line prompt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Whitespace is eaten; it won</a:t>
            </a:r>
            <a:r>
              <a:rPr lang="en-US" altLang="zh-CN" sz="2000"/>
              <a:t>’</a:t>
            </a:r>
            <a:r>
              <a:rPr lang="zh-CN" altLang="en-US" sz="2000"/>
              <a:t>t show up in output</a:t>
            </a:r>
            <a:endParaRPr lang="zh-CN" altLang="en-US" sz="2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Nitty Gritty Details: std::cin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5" y="172910"/>
            <a:ext cx="3418263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37" dirty="0">
                <a:solidFill>
                  <a:srgbClr val="FAFAFA"/>
                </a:solidFill>
              </a:rPr>
              <a:t>Process</a:t>
            </a:r>
            <a:r>
              <a:rPr sz="2535" spc="106" dirty="0">
                <a:solidFill>
                  <a:srgbClr val="FAFAFA"/>
                </a:solidFill>
              </a:rPr>
              <a:t> </a:t>
            </a:r>
            <a:r>
              <a:rPr sz="2535" spc="-169" dirty="0">
                <a:solidFill>
                  <a:srgbClr val="FAFAFA"/>
                </a:solidFill>
              </a:rPr>
              <a:t>Address</a:t>
            </a:r>
            <a:r>
              <a:rPr sz="2535" spc="116" dirty="0">
                <a:solidFill>
                  <a:srgbClr val="FAFAFA"/>
                </a:solidFill>
              </a:rPr>
              <a:t> </a:t>
            </a:r>
            <a:r>
              <a:rPr sz="2535" spc="-159" dirty="0">
                <a:solidFill>
                  <a:srgbClr val="FAFAFA"/>
                </a:solidFill>
              </a:rPr>
              <a:t>Space</a:t>
            </a:r>
            <a:endParaRPr sz="2535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495" y="756092"/>
            <a:ext cx="10047619" cy="5742857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571500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6685" y="4702175"/>
            <a:ext cx="4622800" cy="15411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587625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56505" y="4755515"/>
            <a:ext cx="4445635" cy="14027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3975100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69430" y="4780280"/>
            <a:ext cx="4445635" cy="14027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731635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6355" y="4846955"/>
            <a:ext cx="3933825" cy="1181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8063865" y="469582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6355" y="4846955"/>
            <a:ext cx="3933825" cy="1181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022715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71500" y="3048000"/>
          <a:ext cx="10972800" cy="1324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1324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b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4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0781665" y="457771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/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07590" y="4821555"/>
            <a:ext cx="3838575" cy="12096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5250" y="1738630"/>
            <a:ext cx="10146665" cy="39541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171450" y="420751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2683510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79445" y="4207510"/>
            <a:ext cx="6266180" cy="17926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250690" y="457962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08190" y="4954905"/>
            <a:ext cx="3857625" cy="94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323205" y="457962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81375" y="1857375"/>
            <a:ext cx="3838575" cy="10477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3" y="172910"/>
            <a:ext cx="3572602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95" dirty="0">
                <a:solidFill>
                  <a:srgbClr val="FAFAFA"/>
                </a:solidFill>
              </a:rPr>
              <a:t>Data</a:t>
            </a:r>
            <a:r>
              <a:rPr sz="2535" spc="137" dirty="0">
                <a:solidFill>
                  <a:srgbClr val="FAFAFA"/>
                </a:solidFill>
              </a:rPr>
              <a:t> </a:t>
            </a:r>
            <a:r>
              <a:rPr sz="2535" spc="-201" dirty="0">
                <a:solidFill>
                  <a:srgbClr val="FAFAFA"/>
                </a:solidFill>
              </a:rPr>
              <a:t>and</a:t>
            </a:r>
            <a:r>
              <a:rPr sz="2535" spc="148" dirty="0">
                <a:solidFill>
                  <a:srgbClr val="FAFAFA"/>
                </a:solidFill>
              </a:rPr>
              <a:t> </a:t>
            </a:r>
            <a:r>
              <a:rPr sz="2535" spc="-11" dirty="0">
                <a:solidFill>
                  <a:srgbClr val="FAFAFA"/>
                </a:solidFill>
              </a:rPr>
              <a:t>BSS</a:t>
            </a:r>
            <a:r>
              <a:rPr sz="2535" spc="148" dirty="0">
                <a:solidFill>
                  <a:srgbClr val="FAFAFA"/>
                </a:solidFill>
              </a:rPr>
              <a:t> </a:t>
            </a:r>
            <a:r>
              <a:rPr sz="2535" spc="-169" dirty="0">
                <a:solidFill>
                  <a:srgbClr val="FAFAFA"/>
                </a:solidFill>
              </a:rPr>
              <a:t>Segment</a:t>
            </a:r>
            <a:endParaRPr sz="2535"/>
          </a:p>
        </p:txBody>
      </p:sp>
      <p:sp>
        <p:nvSpPr>
          <p:cNvPr id="4" name="object 4"/>
          <p:cNvSpPr txBox="1"/>
          <p:nvPr/>
        </p:nvSpPr>
        <p:spPr>
          <a:xfrm>
            <a:off x="312821" y="3825301"/>
            <a:ext cx="11730790" cy="1084179"/>
          </a:xfrm>
          <a:prstGeom prst="rect">
            <a:avLst/>
          </a:prstGeom>
        </p:spPr>
        <p:txBody>
          <a:bodyPr vert="horz" wrap="square" lIns="0" tIns="75156" rIns="0" bIns="0" rtlCol="0">
            <a:spAutoFit/>
          </a:bodyPr>
          <a:lstStyle/>
          <a:p>
            <a:pPr>
              <a:spcBef>
                <a:spcPts val="115"/>
              </a:spcBef>
            </a:pPr>
            <a:endParaRPr sz="1900" dirty="0">
              <a:latin typeface="Times New Roman" panose="02020503050405090304" charset="0"/>
              <a:cs typeface="Times New Roman" panose="02020503050405090304" charset="0"/>
            </a:endParaRPr>
          </a:p>
          <a:p>
            <a:pPr marL="104775">
              <a:spcBef>
                <a:spcPts val="10"/>
              </a:spcBef>
            </a:pPr>
            <a:r>
              <a:rPr sz="2325" spc="3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Data/BSS</a:t>
            </a:r>
            <a:r>
              <a:rPr sz="232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(Block</a:t>
            </a:r>
            <a:r>
              <a:rPr sz="232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Started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by</a:t>
            </a:r>
            <a:r>
              <a:rPr sz="2325" spc="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Symbol)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segments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48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are</a:t>
            </a:r>
            <a:r>
              <a:rPr sz="232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larger</a:t>
            </a:r>
            <a:r>
              <a:rPr sz="2325" spc="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than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stack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memory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(max</a:t>
            </a:r>
            <a:r>
              <a:rPr lang="en-US" sz="2325" dirty="0"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lang="zh-CN" altLang="en-US" sz="2325" dirty="0">
                <a:latin typeface="Times New Roman" panose="02020503050405090304" charset="0"/>
                <a:cs typeface="Times New Roman" panose="02020503050405090304" charset="0"/>
              </a:rPr>
              <a:t>≈ </a:t>
            </a:r>
            <a:r>
              <a:rPr sz="2325" spc="11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1GB</a:t>
            </a:r>
            <a:r>
              <a:rPr sz="2325" spc="3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in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169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ge</a:t>
            </a:r>
            <a:r>
              <a:rPr sz="2325" spc="-159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ne</a:t>
            </a:r>
            <a:r>
              <a:rPr sz="2325" spc="-85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ra</a:t>
            </a:r>
            <a:r>
              <a:rPr sz="2325" spc="11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l)</a:t>
            </a:r>
            <a:r>
              <a:rPr sz="2325" spc="4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but</a:t>
            </a:r>
            <a:r>
              <a:rPr sz="2325" spc="3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sl</a:t>
            </a:r>
            <a:r>
              <a:rPr sz="2325" spc="-190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o</a:t>
            </a:r>
            <a:r>
              <a:rPr sz="2325" spc="-222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w</a:t>
            </a:r>
            <a:r>
              <a:rPr sz="2325" spc="-201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e</a:t>
            </a:r>
            <a:r>
              <a:rPr sz="2325" spc="-53" dirty="0">
                <a:solidFill>
                  <a:srgbClr val="22373B"/>
                </a:solidFill>
                <a:latin typeface="Times New Roman" panose="02020503050405090304" charset="0"/>
                <a:cs typeface="Times New Roman" panose="02020503050405090304" charset="0"/>
              </a:rPr>
              <a:t>r</a:t>
            </a:r>
            <a:endParaRPr sz="2325" dirty="0">
              <a:latin typeface="Times New Roman" panose="02020503050405090304" charset="0"/>
              <a:cs typeface="Times New Roman" panose="0202050305040509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090" y="1191542"/>
            <a:ext cx="9815819" cy="2633759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457315" y="466915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20110" y="1838325"/>
            <a:ext cx="3819525" cy="10668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116820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457315" y="4669155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1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2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591185" y="3180715"/>
          <a:ext cx="11087100" cy="121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1212850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endParaRPr lang="zh-CN" altLang="en-US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b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l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a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h</a:t>
                      </a:r>
                      <a:endParaRPr lang="en-US" altLang="zh-CN" sz="4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US" altLang="zh-CN" sz="4000"/>
                        <a:t>\n</a:t>
                      </a:r>
                      <a:endParaRPr lang="en-US" altLang="zh-CN" sz="400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20110" y="1838325"/>
            <a:ext cx="3819525" cy="1066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89670" y="4944745"/>
            <a:ext cx="2542540" cy="13354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 rot="19620000">
            <a:off x="7965440" y="3117215"/>
            <a:ext cx="2539365" cy="897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6000" b="1">
                <a:solidFill>
                  <a:srgbClr val="FF0000"/>
                </a:solidFill>
              </a:rPr>
              <a:t>FAIL</a:t>
            </a:r>
            <a:endParaRPr lang="en-US" altLang="zh-CN" sz="6000" b="1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75410" y="2013585"/>
            <a:ext cx="9760585" cy="37922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10690" y="2197735"/>
            <a:ext cx="8763000" cy="3343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Input Streams: When things go wrong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99845" y="1837690"/>
            <a:ext cx="9715500" cy="3571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785225" cy="705485"/>
          </a:xfrm>
        </p:spPr>
        <p:txBody>
          <a:bodyPr>
            <a:normAutofit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08330" y="1490345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35" y="342900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09315" y="3983355"/>
            <a:ext cx="3912235" cy="12680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08400" y="1490400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017395" y="326263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97705" y="4052570"/>
            <a:ext cx="4010025" cy="12477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51850" cy="70548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1490400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017395" y="326263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内容占位符 9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24400" y="3431540"/>
            <a:ext cx="6010910" cy="9772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24400" y="4709795"/>
            <a:ext cx="5018405" cy="13284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341995" cy="70548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Think of a std::istream as a sequence of characters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08400" y="1490400"/>
          <a:ext cx="10969625" cy="14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2193925"/>
                <a:gridCol w="2193925"/>
                <a:gridCol w="2193925"/>
                <a:gridCol w="2193925"/>
              </a:tblGrid>
              <a:tr h="14535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2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.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1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7</a:t>
                      </a:r>
                      <a:endParaRPr lang="en-US" altLang="zh-CN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/>
                        <a:t>\n</a:t>
                      </a:r>
                      <a:endParaRPr lang="en-US" altLang="zh-CN" sz="320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8616315" y="3262630"/>
            <a:ext cx="1628140" cy="1791970"/>
            <a:chOff x="900" y="7395"/>
            <a:chExt cx="2564" cy="2822"/>
          </a:xfrm>
        </p:grpSpPr>
        <p:cxnSp>
          <p:nvCxnSpPr>
            <p:cNvPr id="7" name="直接箭头连接符 6"/>
            <p:cNvCxnSpPr/>
            <p:nvPr>
              <p:custDataLst>
                <p:tags r:id="rId2"/>
              </p:custDataLst>
            </p:nvPr>
          </p:nvCxnSpPr>
          <p:spPr>
            <a:xfrm flipH="1" flipV="1">
              <a:off x="2101" y="7395"/>
              <a:ext cx="31" cy="1805"/>
            </a:xfrm>
            <a:prstGeom prst="straightConnector1">
              <a:avLst/>
            </a:prstGeom>
            <a:ln w="123825" cmpd="sng">
              <a:solidFill>
                <a:schemeClr val="accent1">
                  <a:shade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900" y="9493"/>
              <a:ext cx="256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</a:rPr>
                <a:t>position</a:t>
              </a:r>
              <a:endParaRPr lang="en-US" altLang="zh-CN" sz="2400" b="1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内容占位符 9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01875" y="4225290"/>
            <a:ext cx="4695825" cy="12001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std::getline()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10690" y="2064385"/>
            <a:ext cx="8763000" cy="3609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4" y="172910"/>
            <a:ext cx="5188459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16" dirty="0">
                <a:solidFill>
                  <a:srgbClr val="FAFAFA"/>
                </a:solidFill>
              </a:rPr>
              <a:t>Stack</a:t>
            </a:r>
            <a:r>
              <a:rPr sz="2535" spc="159" dirty="0">
                <a:solidFill>
                  <a:srgbClr val="FAFAFA"/>
                </a:solidFill>
              </a:rPr>
              <a:t> </a:t>
            </a:r>
            <a:r>
              <a:rPr sz="2535" spc="-201" dirty="0">
                <a:solidFill>
                  <a:srgbClr val="FAFAFA"/>
                </a:solidFill>
              </a:rPr>
              <a:t>and</a:t>
            </a:r>
            <a:r>
              <a:rPr sz="2535" spc="169" dirty="0">
                <a:solidFill>
                  <a:srgbClr val="FAFAFA"/>
                </a:solidFill>
              </a:rPr>
              <a:t> </a:t>
            </a:r>
            <a:r>
              <a:rPr sz="2535" spc="-137" dirty="0">
                <a:solidFill>
                  <a:srgbClr val="FAFAFA"/>
                </a:solidFill>
              </a:rPr>
              <a:t>Heap</a:t>
            </a:r>
            <a:r>
              <a:rPr sz="2535" spc="159" dirty="0">
                <a:solidFill>
                  <a:srgbClr val="FAFAFA"/>
                </a:solidFill>
              </a:rPr>
              <a:t> </a:t>
            </a:r>
            <a:r>
              <a:rPr sz="2535" spc="-148" dirty="0">
                <a:solidFill>
                  <a:srgbClr val="FAFAFA"/>
                </a:solidFill>
              </a:rPr>
              <a:t>Memory</a:t>
            </a:r>
            <a:r>
              <a:rPr sz="2535" spc="169" dirty="0">
                <a:solidFill>
                  <a:srgbClr val="FAFAFA"/>
                </a:solidFill>
              </a:rPr>
              <a:t> </a:t>
            </a:r>
            <a:r>
              <a:rPr sz="2535" spc="-190" dirty="0">
                <a:solidFill>
                  <a:srgbClr val="FAFAFA"/>
                </a:solidFill>
              </a:rPr>
              <a:t>Overview</a:t>
            </a:r>
            <a:endParaRPr sz="2535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971" y="758118"/>
            <a:ext cx="10897623" cy="5745859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7280" y="972875"/>
            <a:ext cx="10969200" cy="4759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800" b="1"/>
              <a:t>- How it works: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- Clears contents in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endParaRPr lang="zh-CN" altLang="en-US" sz="280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zh-CN" altLang="en-US" sz="2800"/>
              <a:t>- Extracts chars from </a:t>
            </a:r>
            <a:r>
              <a:rPr lang="zh-CN" altLang="en-US" sz="2800">
                <a:highlight>
                  <a:srgbClr val="00FF00"/>
                </a:highlight>
              </a:rPr>
              <a:t>is</a:t>
            </a:r>
            <a:r>
              <a:rPr lang="zh-CN" altLang="en-US" sz="2800"/>
              <a:t> and stores them in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r>
              <a:rPr lang="zh-CN" altLang="en-US" sz="2800"/>
              <a:t> until: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End of file reached, sets EOF bit (checked using is.eof())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Next char in </a:t>
            </a:r>
            <a:r>
              <a:rPr lang="zh-CN" altLang="en-US" sz="2800">
                <a:highlight>
                  <a:srgbClr val="00FF00"/>
                </a:highlight>
              </a:rPr>
              <a:t>is</a:t>
            </a:r>
            <a:r>
              <a:rPr lang="zh-CN" altLang="en-US" sz="2800"/>
              <a:t> is </a:t>
            </a:r>
            <a:r>
              <a:rPr lang="zh-CN" altLang="en-US" sz="2800">
                <a:highlight>
                  <a:srgbClr val="FFFF00"/>
                </a:highlight>
              </a:rPr>
              <a:t>delim</a:t>
            </a:r>
            <a:r>
              <a:rPr lang="zh-CN" altLang="en-US" sz="2800"/>
              <a:t>, extracts but does not store delim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r>
              <a:rPr lang="zh-CN" altLang="en-US" sz="2800"/>
              <a:t> out of space, sets FAIL bit (checked using is.fail())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If no chars extracted for any reason, FAIL bit set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840470" cy="705485"/>
          </a:xfrm>
        </p:spPr>
        <p:txBody>
          <a:bodyPr>
            <a:normAutofit/>
          </a:bodyPr>
          <a:lstStyle/>
          <a:p>
            <a:r>
              <a:rPr lang="zh-CN" altLang="en-US"/>
              <a:t>std::getline(istream&amp; is, string&amp; str, char delim)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7280" y="972875"/>
            <a:ext cx="10969200" cy="4759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800" b="1"/>
              <a:t>- How it works: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- Clears contents in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endParaRPr lang="zh-CN" altLang="en-US" sz="2800">
              <a:highlight>
                <a:srgbClr val="00FFFF"/>
              </a:highlight>
            </a:endParaRPr>
          </a:p>
          <a:p>
            <a:pPr marL="0" indent="0">
              <a:buNone/>
            </a:pPr>
            <a:r>
              <a:rPr lang="zh-CN" altLang="en-US" sz="2800"/>
              <a:t>- Extracts chars from </a:t>
            </a:r>
            <a:r>
              <a:rPr lang="zh-CN" altLang="en-US" sz="2800">
                <a:highlight>
                  <a:srgbClr val="00FF00"/>
                </a:highlight>
              </a:rPr>
              <a:t>is</a:t>
            </a:r>
            <a:r>
              <a:rPr lang="zh-CN" altLang="en-US" sz="2800"/>
              <a:t> and stores them in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r>
              <a:rPr lang="zh-CN" altLang="en-US" sz="2800"/>
              <a:t> until: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End of file reached, sets EOF bit (checked using is.eof())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Next char in </a:t>
            </a:r>
            <a:r>
              <a:rPr lang="zh-CN" altLang="en-US" sz="2800">
                <a:highlight>
                  <a:srgbClr val="00FF00"/>
                </a:highlight>
              </a:rPr>
              <a:t>is</a:t>
            </a:r>
            <a:r>
              <a:rPr lang="zh-CN" altLang="en-US" sz="2800"/>
              <a:t> is </a:t>
            </a:r>
            <a:r>
              <a:rPr lang="zh-CN" altLang="en-US" sz="2800">
                <a:highlight>
                  <a:srgbClr val="FFFF00"/>
                </a:highlight>
              </a:rPr>
              <a:t>delim</a:t>
            </a:r>
            <a:r>
              <a:rPr lang="zh-CN" altLang="en-US" sz="2800"/>
              <a:t>, extracts but does not store delim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</a:t>
            </a:r>
            <a:r>
              <a:rPr lang="zh-CN" altLang="en-US" sz="2800">
                <a:highlight>
                  <a:srgbClr val="00FFFF"/>
                </a:highlight>
              </a:rPr>
              <a:t>str</a:t>
            </a:r>
            <a:r>
              <a:rPr lang="zh-CN" altLang="en-US" sz="2800"/>
              <a:t> out of space, sets FAIL bit (checked using is.fail())</a:t>
            </a:r>
            <a:endParaRPr lang="zh-CN" altLang="en-US" sz="2800"/>
          </a:p>
          <a:p>
            <a:pPr marL="0" indent="642620">
              <a:buNone/>
            </a:pPr>
            <a:r>
              <a:rPr lang="zh-CN" altLang="en-US" sz="2800"/>
              <a:t>- If no chars extracted for any reason, FAIL bit set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840470" cy="705485"/>
          </a:xfrm>
        </p:spPr>
        <p:txBody>
          <a:bodyPr>
            <a:normAutofit/>
          </a:bodyPr>
          <a:lstStyle/>
          <a:p>
            <a:r>
              <a:rPr lang="zh-CN" altLang="en-US"/>
              <a:t>std::getline(istream&amp; is, string&amp; str, char delim)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7285" y="972820"/>
            <a:ext cx="5590540" cy="40081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083310"/>
            <a:ext cx="10968990" cy="426275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3200" b="1"/>
              <a:t>Reading using &gt;&gt; extracts a single “word” or</a:t>
            </a:r>
            <a:endParaRPr lang="zh-CN" altLang="en-US" sz="3200" b="1"/>
          </a:p>
          <a:p>
            <a:pPr marL="0" indent="0" algn="ctr">
              <a:buNone/>
            </a:pPr>
            <a:r>
              <a:rPr lang="zh-CN" altLang="en-US" sz="3200" b="1"/>
              <a:t>built-in type</a:t>
            </a:r>
            <a:endParaRPr lang="zh-CN" altLang="en-US" sz="3200" b="1"/>
          </a:p>
          <a:p>
            <a:pPr marL="0" indent="0" algn="ctr">
              <a:buNone/>
            </a:pPr>
            <a:r>
              <a:rPr lang="zh-CN" altLang="en-US" sz="3200" i="1"/>
              <a:t>including for strings</a:t>
            </a:r>
            <a:endParaRPr lang="zh-CN" altLang="en-US" sz="3200" i="1"/>
          </a:p>
          <a:p>
            <a:pPr marL="0" indent="0" algn="ctr">
              <a:buNone/>
            </a:pPr>
            <a:endParaRPr lang="zh-CN" altLang="en-US" sz="3200" i="1"/>
          </a:p>
          <a:p>
            <a:pPr marL="0" indent="0" algn="ctr">
              <a:buNone/>
            </a:pPr>
            <a:r>
              <a:rPr lang="zh-CN" altLang="en-US" sz="3200"/>
              <a:t>To read a whole line, use</a:t>
            </a:r>
            <a:endParaRPr lang="zh-CN" altLang="en-US" sz="3200"/>
          </a:p>
          <a:p>
            <a:pPr marL="0" indent="0" algn="ctr">
              <a:buNone/>
            </a:pPr>
            <a:r>
              <a:rPr lang="zh-CN" altLang="en-US" sz="3200">
                <a:solidFill>
                  <a:srgbClr val="C00000"/>
                </a:solidFill>
              </a:rPr>
              <a:t>std</a:t>
            </a:r>
            <a:r>
              <a:rPr lang="zh-CN" altLang="en-US" sz="3200"/>
              <a:t>::getline(</a:t>
            </a:r>
            <a:r>
              <a:rPr lang="zh-CN" altLang="en-US" sz="3200">
                <a:solidFill>
                  <a:srgbClr val="C00000"/>
                </a:solidFill>
              </a:rPr>
              <a:t>istream</a:t>
            </a:r>
            <a:r>
              <a:rPr lang="zh-CN" altLang="en-US" sz="3200"/>
              <a:t>&amp; stream,</a:t>
            </a:r>
            <a:r>
              <a:rPr lang="zh-CN" altLang="en-US" sz="3200">
                <a:solidFill>
                  <a:srgbClr val="C00000"/>
                </a:solidFill>
              </a:rPr>
              <a:t> string</a:t>
            </a:r>
            <a:r>
              <a:rPr lang="zh-CN" altLang="en-US" sz="3200"/>
              <a:t>&amp; line);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/>
              <a:t>- </a:t>
            </a:r>
            <a:r>
              <a:rPr lang="zh-CN" altLang="en-US" sz="3200" b="1"/>
              <a:t>Notice</a:t>
            </a:r>
            <a:r>
              <a:rPr lang="zh-CN" altLang="en-US" sz="3200"/>
              <a:t> getline(istream&amp; stream, string&amp;line)</a:t>
            </a:r>
            <a:r>
              <a:rPr lang="en-US" altLang="zh-CN" sz="3200"/>
              <a:t> </a:t>
            </a:r>
            <a:r>
              <a:rPr lang="zh-CN" altLang="en-US" sz="3200" b="1"/>
              <a:t>takes in both parameters by reference!</a:t>
            </a:r>
            <a:endParaRPr lang="zh-CN" altLang="en-US" sz="32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How to use getline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24538"/>
          <a:stretch>
            <a:fillRect/>
          </a:stretch>
        </p:blipFill>
        <p:spPr>
          <a:xfrm>
            <a:off x="1537970" y="3429000"/>
            <a:ext cx="8486775" cy="1868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/>
              <a:t>- &gt;&gt; reads up to the next whitespace character</a:t>
            </a:r>
            <a:r>
              <a:rPr lang="en-US" altLang="zh-CN" sz="3200"/>
              <a:t> </a:t>
            </a:r>
            <a:r>
              <a:rPr lang="zh-CN" altLang="en-US" sz="3200"/>
              <a:t>and does not go past that whitespace</a:t>
            </a:r>
            <a:r>
              <a:rPr lang="en-US" altLang="zh-CN" sz="3200"/>
              <a:t> </a:t>
            </a:r>
            <a:r>
              <a:rPr lang="zh-CN" altLang="en-US" sz="3200"/>
              <a:t>character.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getline reads up to the next delimiter (by</a:t>
            </a:r>
            <a:r>
              <a:rPr lang="en-US" altLang="zh-CN" sz="3200"/>
              <a:t> </a:t>
            </a:r>
            <a:r>
              <a:rPr lang="zh-CN" altLang="en-US" sz="3200"/>
              <a:t>default, </a:t>
            </a:r>
            <a:r>
              <a:rPr lang="en-US" altLang="zh-CN" sz="3200"/>
              <a:t>‘</a:t>
            </a:r>
            <a:r>
              <a:rPr lang="zh-CN" altLang="en-US" sz="3200"/>
              <a:t>\n</a:t>
            </a:r>
            <a:r>
              <a:rPr lang="en-US" altLang="zh-CN" sz="3200"/>
              <a:t>’</a:t>
            </a:r>
            <a:r>
              <a:rPr lang="zh-CN" altLang="en-US" sz="3200"/>
              <a:t>), and does go past that delimiter.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TL;DR they don</a:t>
            </a:r>
            <a:r>
              <a:rPr lang="en-US" altLang="zh-CN" sz="3200"/>
              <a:t>’</a:t>
            </a:r>
            <a:r>
              <a:rPr lang="zh-CN" altLang="en-US" sz="3200"/>
              <a:t>t play nicely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248650" cy="705485"/>
          </a:xfrm>
        </p:spPr>
        <p:txBody>
          <a:bodyPr>
            <a:normAutofit/>
          </a:bodyPr>
          <a:lstStyle/>
          <a:p>
            <a:r>
              <a:rPr lang="zh-CN" altLang="en-US"/>
              <a:t>IMPORTANT: Don</a:t>
            </a:r>
            <a:r>
              <a:rPr lang="en-US" altLang="zh-CN"/>
              <a:t>’</a:t>
            </a:r>
            <a:r>
              <a:rPr lang="zh-CN" altLang="en-US"/>
              <a:t>t mix &gt;&gt; with getline!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972185"/>
            <a:ext cx="10968990" cy="355790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/>
              <a:t>- Have type std::ifstream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 Only receives strings using the &gt;&gt; operator</a:t>
            </a:r>
            <a:endParaRPr lang="zh-CN" altLang="en-US" sz="3200"/>
          </a:p>
          <a:p>
            <a:pPr marL="0" indent="457200">
              <a:buNone/>
            </a:pPr>
            <a:r>
              <a:rPr lang="zh-CN" altLang="en-US" sz="3200"/>
              <a:t>- Receives strings from a file and converts it to data of</a:t>
            </a:r>
            <a:r>
              <a:rPr lang="en-US" altLang="zh-CN" sz="3200"/>
              <a:t> </a:t>
            </a:r>
            <a:r>
              <a:rPr lang="zh-CN" altLang="en-US" sz="3200"/>
              <a:t>any type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Input File 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8330" y="3829685"/>
            <a:ext cx="1121727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- Must initialize your own ifstream object linked to your</a:t>
            </a:r>
            <a:r>
              <a:rPr lang="en-US" altLang="zh-CN" sz="3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32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file</a:t>
            </a:r>
            <a:endParaRPr lang="zh-CN" altLang="en-US" sz="32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6715" y="5048250"/>
            <a:ext cx="8286750" cy="1400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3600">
                <a:highlight>
                  <a:srgbClr val="00FF00"/>
                </a:highlight>
              </a:rPr>
              <a:t>std::cin</a:t>
            </a:r>
            <a:r>
              <a:rPr lang="zh-CN" altLang="en-US" sz="3600"/>
              <a:t> is a global constant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 i="1"/>
              <a:t>object</a:t>
            </a:r>
            <a:r>
              <a:rPr lang="zh-CN" altLang="en-US" sz="3600"/>
              <a:t> that you get from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>
                <a:highlight>
                  <a:srgbClr val="00FF00"/>
                </a:highlight>
              </a:rPr>
              <a:t>#include &lt;iostream&gt;</a:t>
            </a:r>
            <a:endParaRPr lang="zh-CN" altLang="en-US" sz="3600">
              <a:highlight>
                <a:srgbClr val="00FF00"/>
              </a:highlight>
            </a:endParaRPr>
          </a:p>
          <a:p>
            <a:pPr marL="0" indent="0" algn="ctr">
              <a:buNone/>
            </a:pPr>
            <a:endParaRPr lang="zh-CN" altLang="en-US" sz="3600">
              <a:highlight>
                <a:srgbClr val="00FF00"/>
              </a:highlight>
            </a:endParaRPr>
          </a:p>
          <a:p>
            <a:pPr marL="0" indent="0" algn="ctr">
              <a:buNone/>
            </a:pPr>
            <a:r>
              <a:rPr lang="zh-CN" altLang="en-US" sz="3600"/>
              <a:t>To use any other input stream, you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/>
              <a:t>must first initialize it!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algn="l">
              <a:buClrTx/>
              <a:buSzTx/>
              <a:buNone/>
            </a:pPr>
            <a:r>
              <a:rPr lang="zh-CN" altLang="en-US" sz="2800"/>
              <a:t>- What are streams?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Output streams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Input streams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String streams!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Streams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120775"/>
            <a:ext cx="10968990" cy="33540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/>
              <a:t>-</a:t>
            </a:r>
            <a:r>
              <a:rPr lang="zh-CN" altLang="en-US" sz="3200" b="1"/>
              <a:t> What</a:t>
            </a:r>
            <a:r>
              <a:rPr lang="zh-CN" altLang="en-US" sz="3200"/>
              <a:t>: A stream that can read from or write to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a string object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-</a:t>
            </a:r>
            <a:r>
              <a:rPr lang="zh-CN" altLang="en-US" sz="3200" b="1"/>
              <a:t> Purpose</a:t>
            </a:r>
            <a:r>
              <a:rPr lang="zh-CN" altLang="en-US" sz="3200"/>
              <a:t>: Allows you to perform input/output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operations on a string as if it were a stream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String</a:t>
            </a:r>
            <a:r>
              <a:rPr lang="en-US" altLang="zh-CN"/>
              <a:t> </a:t>
            </a:r>
            <a:r>
              <a:rPr lang="zh-CN" altLang="en-US"/>
              <a:t>streams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5830" y="4204335"/>
            <a:ext cx="8210550" cy="2076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049710"/>
            <a:ext cx="10969200" cy="4759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/>
              <a:t>- Read only: std::istringstream</a:t>
            </a:r>
            <a:endParaRPr lang="zh-CN" altLang="en-US" sz="2800"/>
          </a:p>
          <a:p>
            <a:pPr marL="362585" indent="-10160">
              <a:buNone/>
            </a:pPr>
            <a:r>
              <a:rPr lang="zh-CN" altLang="en-US" sz="2800"/>
              <a:t>- Give any data type to the istringstream, it</a:t>
            </a:r>
            <a:r>
              <a:rPr lang="en-US" altLang="zh-CN" sz="2800"/>
              <a:t>’</a:t>
            </a:r>
            <a:r>
              <a:rPr lang="zh-CN" altLang="en-US" sz="2800"/>
              <a:t>ll store it as</a:t>
            </a:r>
            <a:endParaRPr lang="zh-CN" altLang="en-US" sz="2800"/>
          </a:p>
          <a:p>
            <a:pPr marL="362585" indent="-10160">
              <a:buNone/>
            </a:pPr>
            <a:r>
              <a:rPr lang="zh-CN" altLang="en-US" sz="2800"/>
              <a:t>a string!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Write only: std::ostringstream</a:t>
            </a:r>
            <a:endParaRPr lang="zh-CN" altLang="en-US" sz="2800"/>
          </a:p>
          <a:p>
            <a:pPr marL="383540" indent="0">
              <a:buNone/>
            </a:pPr>
            <a:r>
              <a:rPr lang="zh-CN" altLang="en-US" sz="2800"/>
              <a:t>- Make an ostringstream out of a string, read from it</a:t>
            </a:r>
            <a:r>
              <a:rPr lang="en-US" altLang="zh-CN" sz="2800"/>
              <a:t> </a:t>
            </a:r>
            <a:r>
              <a:rPr lang="zh-CN" altLang="en-US" sz="2800"/>
              <a:t>word/type by word/type!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Follows same patterns as the other i/ostreams!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If you only want to read OR write data: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3" y="172910"/>
            <a:ext cx="2195634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16" dirty="0">
                <a:solidFill>
                  <a:srgbClr val="FAFAFA"/>
                </a:solidFill>
              </a:rPr>
              <a:t>Stack</a:t>
            </a:r>
            <a:r>
              <a:rPr sz="2535" dirty="0">
                <a:solidFill>
                  <a:srgbClr val="FAFAFA"/>
                </a:solidFill>
              </a:rPr>
              <a:t> </a:t>
            </a:r>
            <a:r>
              <a:rPr sz="2535" spc="-148" dirty="0">
                <a:solidFill>
                  <a:srgbClr val="FAFAFA"/>
                </a:solidFill>
              </a:rPr>
              <a:t>Memory</a:t>
            </a:r>
            <a:endParaRPr sz="2535"/>
          </a:p>
        </p:txBody>
      </p:sp>
      <p:sp>
        <p:nvSpPr>
          <p:cNvPr id="4" name="object 4"/>
          <p:cNvSpPr txBox="1"/>
          <p:nvPr/>
        </p:nvSpPr>
        <p:spPr>
          <a:xfrm>
            <a:off x="736992" y="967284"/>
            <a:ext cx="10678886" cy="382183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26670">
              <a:spcBef>
                <a:spcPts val="190"/>
              </a:spcBef>
            </a:pPr>
            <a:r>
              <a:rPr sz="2325" spc="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local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variable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either</a:t>
            </a:r>
            <a:r>
              <a:rPr sz="2325" spc="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stack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or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CPU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0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registers</a:t>
            </a:r>
            <a:endParaRPr sz="2325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803" y="5394819"/>
            <a:ext cx="11011632" cy="871685"/>
          </a:xfrm>
          <a:prstGeom prst="rect">
            <a:avLst/>
          </a:prstGeom>
        </p:spPr>
        <p:txBody>
          <a:bodyPr vert="horz" wrap="square" lIns="0" tIns="75156" rIns="0" bIns="0" rtlCol="0">
            <a:spAutoFit/>
          </a:bodyPr>
          <a:lstStyle/>
          <a:p>
            <a:pPr marL="26670" marR="10795">
              <a:lnSpc>
                <a:spcPct val="130000"/>
              </a:lnSpc>
              <a:spcBef>
                <a:spcPts val="1615"/>
              </a:spcBef>
            </a:pPr>
            <a:r>
              <a:rPr sz="2115" b="1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11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organization</a:t>
            </a:r>
            <a:r>
              <a:rPr sz="211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11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11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stack</a:t>
            </a:r>
            <a:r>
              <a:rPr sz="211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8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</a:t>
            </a:r>
            <a:r>
              <a:rPr sz="211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6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enables</a:t>
            </a:r>
            <a:r>
              <a:rPr sz="211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much</a:t>
            </a:r>
            <a:r>
              <a:rPr sz="211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higher</a:t>
            </a:r>
            <a:r>
              <a:rPr sz="211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performance.</a:t>
            </a:r>
            <a:r>
              <a:rPr sz="2115" b="1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On</a:t>
            </a:r>
            <a:r>
              <a:rPr sz="211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2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2115" b="1" spc="-59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other</a:t>
            </a:r>
            <a:r>
              <a:rPr sz="2115" b="1" spc="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hand,</a:t>
            </a:r>
            <a:r>
              <a:rPr sz="2115" b="1" spc="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this</a:t>
            </a:r>
            <a:r>
              <a:rPr sz="2115" b="1" spc="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8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memory</a:t>
            </a:r>
            <a:r>
              <a:rPr sz="2115" b="1" spc="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space</a:t>
            </a:r>
            <a:r>
              <a:rPr sz="2115" b="1" spc="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2115" b="1" spc="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115" b="1" spc="-9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limited!!</a:t>
            </a:r>
            <a:endParaRPr sz="2115" dirty="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435" y="1415000"/>
            <a:ext cx="11200000" cy="3914286"/>
          </a:xfrm>
          <a:prstGeom prst="rect">
            <a:avLst/>
          </a:prstGeom>
        </p:spPr>
      </p:pic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lstStyle/>
          <a:p>
            <a:r>
              <a:rPr lang="en-US" altLang="zh-CN" sz="2800" dirty="0" err="1"/>
              <a:t>Qijun</a:t>
            </a:r>
            <a:r>
              <a:rPr lang="en-US" altLang="zh-CN" sz="2800" dirty="0"/>
              <a:t> Zhao</a:t>
            </a:r>
            <a:endParaRPr lang="en-US" altLang="zh-CN" sz="2800" dirty="0"/>
          </a:p>
          <a:p>
            <a:r>
              <a:rPr lang="en-US" altLang="zh-CN" sz="2800" dirty="0"/>
              <a:t>qjzhao@scu.edu.cn</a:t>
            </a:r>
            <a:endParaRPr lang="en-US" altLang="zh-CN" sz="2800" dirty="0"/>
          </a:p>
        </p:txBody>
      </p:sp>
      <p:sp>
        <p:nvSpPr>
          <p:cNvPr id="6" name="标题 5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82575" y="2258695"/>
            <a:ext cx="11851640" cy="1099820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to change the world</a:t>
            </a:r>
            <a:endParaRPr lang="en-US" sz="4800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4" y="172910"/>
            <a:ext cx="3035772" cy="415983"/>
          </a:xfrm>
          <a:prstGeom prst="rect">
            <a:avLst/>
          </a:prstGeom>
        </p:spPr>
        <p:txBody>
          <a:bodyPr vert="horz" wrap="square" lIns="0" tIns="25499" rIns="0" bIns="0" rtlCol="0" anchor="ctr" anchorCtr="0">
            <a:spAutoFit/>
          </a:bodyPr>
          <a:lstStyle/>
          <a:p>
            <a:pPr marL="26670">
              <a:spcBef>
                <a:spcPts val="200"/>
              </a:spcBef>
            </a:pPr>
            <a:r>
              <a:rPr sz="2535" spc="-116" dirty="0">
                <a:solidFill>
                  <a:srgbClr val="FAFAFA"/>
                </a:solidFill>
              </a:rPr>
              <a:t>Stack</a:t>
            </a:r>
            <a:r>
              <a:rPr sz="2535" spc="116" dirty="0">
                <a:solidFill>
                  <a:srgbClr val="FAFAFA"/>
                </a:solidFill>
              </a:rPr>
              <a:t> </a:t>
            </a:r>
            <a:r>
              <a:rPr sz="2535" spc="-148" dirty="0">
                <a:solidFill>
                  <a:srgbClr val="FAFAFA"/>
                </a:solidFill>
              </a:rPr>
              <a:t>Memory</a:t>
            </a:r>
            <a:r>
              <a:rPr sz="2535" spc="116" dirty="0">
                <a:solidFill>
                  <a:srgbClr val="FAFAFA"/>
                </a:solidFill>
              </a:rPr>
              <a:t> </a:t>
            </a:r>
            <a:r>
              <a:rPr sz="2535" spc="-95" dirty="0">
                <a:solidFill>
                  <a:srgbClr val="FAFAFA"/>
                </a:solidFill>
              </a:rPr>
              <a:t>Data</a:t>
            </a:r>
            <a:endParaRPr sz="2535"/>
          </a:p>
        </p:txBody>
      </p:sp>
      <p:sp>
        <p:nvSpPr>
          <p:cNvPr id="3" name="object 3"/>
          <p:cNvSpPr txBox="1"/>
          <p:nvPr/>
        </p:nvSpPr>
        <p:spPr>
          <a:xfrm>
            <a:off x="645405" y="1463072"/>
            <a:ext cx="10417632" cy="4007919"/>
          </a:xfrm>
          <a:prstGeom prst="rect">
            <a:avLst/>
          </a:prstGeom>
        </p:spPr>
        <p:txBody>
          <a:bodyPr vert="horz" wrap="square" lIns="0" tIns="24157" rIns="0" bIns="0" rtlCol="0">
            <a:spAutoFit/>
          </a:bodyPr>
          <a:lstStyle/>
          <a:p>
            <a:pPr marL="118110">
              <a:spcBef>
                <a:spcPts val="190"/>
              </a:spcBef>
            </a:pPr>
            <a:r>
              <a:rPr sz="2325" b="1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Types</a:t>
            </a:r>
            <a:r>
              <a:rPr sz="2325" b="1" spc="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232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2325" b="1" spc="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80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stored</a:t>
            </a:r>
            <a:r>
              <a:rPr sz="232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2325" b="1" spc="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48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2325" b="1" spc="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b="1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stack</a:t>
            </a:r>
            <a:r>
              <a:rPr sz="2325" spc="-159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:</a:t>
            </a:r>
            <a:endParaRPr sz="2325" dirty="0">
              <a:latin typeface="Tahoma" panose="020B0604030504040204"/>
              <a:cs typeface="Tahoma" panose="020B0604030504040204"/>
            </a:endParaRPr>
          </a:p>
          <a:p>
            <a:pPr>
              <a:spcBef>
                <a:spcPts val="115"/>
              </a:spcBef>
            </a:pPr>
            <a:r>
              <a:rPr lang="en-US" sz="1795" dirty="0">
                <a:latin typeface="Tahoma" panose="020B0604030504040204"/>
                <a:cs typeface="Tahoma" panose="020B0604030504040204"/>
              </a:rPr>
              <a:t> </a:t>
            </a:r>
            <a:endParaRPr sz="1795" dirty="0">
              <a:latin typeface="Tahoma" panose="020B0604030504040204"/>
              <a:cs typeface="Tahoma" panose="020B0604030504040204"/>
            </a:endParaRPr>
          </a:p>
          <a:p>
            <a:pPr marL="829310"/>
            <a:r>
              <a:rPr sz="2325" i="1" spc="-8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Local</a:t>
            </a:r>
            <a:r>
              <a:rPr sz="2325" i="1" spc="10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127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variables</a:t>
            </a:r>
            <a:r>
              <a:rPr sz="2325" i="1" spc="159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lang="en-US" sz="2325" i="1" spc="159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    </a:t>
            </a:r>
            <a:r>
              <a:rPr sz="2325" spc="-74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Variable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2325" spc="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local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scope</a:t>
            </a:r>
            <a:endParaRPr sz="2325" dirty="0">
              <a:latin typeface="Tahoma" panose="020B0604030504040204"/>
              <a:cs typeface="Tahoma" panose="020B0604030504040204"/>
            </a:endParaRPr>
          </a:p>
          <a:p>
            <a:pPr>
              <a:spcBef>
                <a:spcPts val="95"/>
              </a:spcBef>
            </a:pPr>
            <a:endParaRPr sz="2430" dirty="0">
              <a:latin typeface="Tahoma" panose="020B0604030504040204"/>
              <a:cs typeface="Tahoma" panose="020B0604030504040204"/>
            </a:endParaRPr>
          </a:p>
          <a:p>
            <a:pPr marL="197485"/>
            <a:r>
              <a:rPr sz="2325" i="1" spc="-74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Function</a:t>
            </a:r>
            <a:r>
              <a:rPr sz="2325" i="1" spc="10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11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arguments</a:t>
            </a:r>
            <a:r>
              <a:rPr sz="2325" i="1" spc="148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lang="en-US" sz="2325" i="1" spc="148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    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passed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caller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function</a:t>
            </a:r>
            <a:endParaRPr sz="2325" dirty="0">
              <a:latin typeface="Tahoma" panose="020B0604030504040204"/>
              <a:cs typeface="Tahoma" panose="020B0604030504040204"/>
            </a:endParaRPr>
          </a:p>
          <a:p>
            <a:pPr>
              <a:spcBef>
                <a:spcPts val="95"/>
              </a:spcBef>
            </a:pPr>
            <a:endParaRPr sz="2430" dirty="0">
              <a:latin typeface="Tahoma" panose="020B0604030504040204"/>
              <a:cs typeface="Tahoma" panose="020B0604030504040204"/>
            </a:endParaRPr>
          </a:p>
          <a:p>
            <a:pPr marL="556895"/>
            <a:r>
              <a:rPr sz="2325" i="1" spc="-8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Return</a:t>
            </a:r>
            <a:r>
              <a:rPr sz="2325" i="1" spc="11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201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addresses</a:t>
            </a:r>
            <a:r>
              <a:rPr sz="2325" i="1" spc="67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lang="en-US" sz="2325" i="1" spc="67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   </a:t>
            </a:r>
            <a:r>
              <a:rPr sz="2325" spc="-21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37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passed</a:t>
            </a:r>
            <a:r>
              <a:rPr sz="2325" spc="5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85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function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116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2325" spc="3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caller</a:t>
            </a:r>
            <a:endParaRPr sz="2325" dirty="0">
              <a:latin typeface="Tahoma" panose="020B0604030504040204"/>
              <a:cs typeface="Tahoma" panose="020B0604030504040204"/>
            </a:endParaRPr>
          </a:p>
          <a:p>
            <a:pPr>
              <a:spcBef>
                <a:spcPts val="95"/>
              </a:spcBef>
            </a:pPr>
            <a:endParaRPr sz="2430" dirty="0">
              <a:latin typeface="Tahoma" panose="020B0604030504040204"/>
              <a:cs typeface="Tahoma" panose="020B0604030504040204"/>
            </a:endParaRPr>
          </a:p>
          <a:p>
            <a:pPr marL="26670">
              <a:spcBef>
                <a:spcPts val="10"/>
              </a:spcBef>
            </a:pPr>
            <a:r>
              <a:rPr sz="2325" i="1" spc="-9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Compiler</a:t>
            </a:r>
            <a:r>
              <a:rPr sz="2325" i="1" spc="11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116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temporaries</a:t>
            </a:r>
            <a:r>
              <a:rPr sz="2325" i="1" spc="180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lang="en-US" sz="2325" i="1" spc="180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   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Compiler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specific</a:t>
            </a:r>
            <a:r>
              <a:rPr sz="2325" spc="42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2325" spc="-63" dirty="0">
                <a:solidFill>
                  <a:srgbClr val="22373B"/>
                </a:solidFill>
                <a:latin typeface="Tahoma" panose="020B0604030504040204"/>
                <a:cs typeface="Tahoma" panose="020B0604030504040204"/>
              </a:rPr>
              <a:t>instructions</a:t>
            </a:r>
            <a:endParaRPr sz="2325" dirty="0">
              <a:latin typeface="Tahoma" panose="020B0604030504040204"/>
              <a:cs typeface="Tahoma" panose="020B0604030504040204"/>
            </a:endParaRPr>
          </a:p>
          <a:p>
            <a:pPr>
              <a:spcBef>
                <a:spcPts val="85"/>
              </a:spcBef>
            </a:pPr>
            <a:endParaRPr sz="2430" dirty="0">
              <a:latin typeface="Tahoma" panose="020B0604030504040204"/>
              <a:cs typeface="Tahoma" panose="020B0604030504040204"/>
            </a:endParaRPr>
          </a:p>
          <a:p>
            <a:pPr marL="430530">
              <a:spcBef>
                <a:spcPts val="10"/>
              </a:spcBef>
            </a:pPr>
            <a:r>
              <a:rPr sz="2325" i="1" spc="-21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Interrupt</a:t>
            </a:r>
            <a:r>
              <a:rPr sz="2325" i="1" spc="21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325" i="1" spc="-85" dirty="0">
                <a:solidFill>
                  <a:srgbClr val="22373B"/>
                </a:solidFill>
                <a:latin typeface="Arial" panose="020B0604020202090204"/>
                <a:cs typeface="Arial" panose="020B0604020202090204"/>
              </a:rPr>
              <a:t>contexts</a:t>
            </a:r>
            <a:endParaRPr sz="2325" dirty="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379250" y="654109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>
                <a:latin typeface="Times New Roman" panose="02020503050405090304" charset="0"/>
                <a:cs typeface="Times New Roman" panose="02020503050405090304" charset="0"/>
              </a:rPr>
            </a:fld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TABLE_ENDDRAG_ORIGIN_RECT" val="864*104"/>
  <p:tag name="TABLE_ENDDRAG_RECT" val="45*240*864*104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TABLE_ENDDRAG_ORIGIN_RECT" val="872*95"/>
  <p:tag name="TABLE_ENDDRAG_RECT" val="46*211*872*95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TABLE_ENDDRAG_ORIGIN_RECT" val="863*114"/>
  <p:tag name="TABLE_ENDDRAG_RECT" val="47*117*863*114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TABLE_ENDDRAG_ORIGIN_RECT" val="863*114"/>
  <p:tag name="TABLE_ENDDRAG_RECT" val="47*117*863*114"/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TABLE_ENDDRAG_ORIGIN_RECT" val="863*114"/>
  <p:tag name="TABLE_ENDDRAG_RECT" val="47*117*863*114"/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TABLE_ENDDRAG_ORIGIN_RECT" val="863*114"/>
  <p:tag name="TABLE_ENDDRAG_RECT" val="47*117*863*114"/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COMMONDATA" val="eyJoZGlkIjoiYTMzMmRhYjU2OTAwMDQ2NjIyYjVkMGE0MDM0NGJkMzIifQ=="/>
  <p:tag name="KSO_WPP_MARK_KEY" val="37753593-3093-430c-9299-ff37dae80525"/>
  <p:tag name="commondata" val="eyJoZGlkIjoiYWIyODVkNDAxOGViODdkZDNiNzdlYjYyOGRkZTFkNzM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TABLE_ENDDRAG_ORIGIN_RECT" val="864*104"/>
  <p:tag name="TABLE_ENDDRAG_RECT" val="45*240*864*10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13318</Words>
  <Application>WPS 演示</Application>
  <PresentationFormat>宽屏</PresentationFormat>
  <Paragraphs>988</Paragraphs>
  <Slides>80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9" baseType="lpstr">
      <vt:lpstr>Arial</vt:lpstr>
      <vt:lpstr>宋体</vt:lpstr>
      <vt:lpstr>Wingdings</vt:lpstr>
      <vt:lpstr>Wingdings</vt:lpstr>
      <vt:lpstr>Times New Roman</vt:lpstr>
      <vt:lpstr>方正粗金陵简体</vt:lpstr>
      <vt:lpstr>冬青黑体简体中文</vt:lpstr>
      <vt:lpstr>Tahoma</vt:lpstr>
      <vt:lpstr>Arial</vt:lpstr>
      <vt:lpstr>微软雅黑</vt:lpstr>
      <vt:lpstr>宋体</vt:lpstr>
      <vt:lpstr>汉仪书宋二KW</vt:lpstr>
      <vt:lpstr>Arial Unicode MS</vt:lpstr>
      <vt:lpstr>Calibri</vt:lpstr>
      <vt:lpstr>Calibri</vt:lpstr>
      <vt:lpstr>Cambria</vt:lpstr>
      <vt:lpstr>Lucida Sans Unicode</vt:lpstr>
      <vt:lpstr>Trebuchet MS</vt:lpstr>
      <vt:lpstr>Office 主题​​</vt:lpstr>
      <vt:lpstr>Object Oriented Programming—C++ Lecture3 Memory Concept and Streams</vt:lpstr>
      <vt:lpstr>Table of Contents</vt:lpstr>
      <vt:lpstr>PowerPoint 演示文稿</vt:lpstr>
      <vt:lpstr>Parenthesis and Brackets</vt:lpstr>
      <vt:lpstr>Process Address Space</vt:lpstr>
      <vt:lpstr>Data and BSS Segment</vt:lpstr>
      <vt:lpstr>Stack and Heap Memory Overview</vt:lpstr>
      <vt:lpstr>Stack Memory</vt:lpstr>
      <vt:lpstr>Stack Memory Data</vt:lpstr>
      <vt:lpstr>Stack Memory</vt:lpstr>
      <vt:lpstr>Heap Memory - new, delete Keywords</vt:lpstr>
      <vt:lpstr>new, delete Advantages</vt:lpstr>
      <vt:lpstr>Dynamic Memory Allocation</vt:lpstr>
      <vt:lpstr>Dynamic Memory Deallocation</vt:lpstr>
      <vt:lpstr>Allocation/Deallocation Properties</vt:lpstr>
      <vt:lpstr>2D Memory Allocation</vt:lpstr>
      <vt:lpstr>2D Memory Allocation ⋆</vt:lpstr>
      <vt:lpstr>Non-Allocating Placement ⋆</vt:lpstr>
      <vt:lpstr>Non-Allocating Placement and Objects ⋆ ⇝</vt:lpstr>
      <vt:lpstr>Non-Throwing Allocation</vt:lpstr>
      <vt:lpstr>Memory Leak</vt:lpstr>
      <vt:lpstr>Dynamic Memory Allocation and OS</vt:lpstr>
      <vt:lpstr>PowerPoint 演示文稿</vt:lpstr>
      <vt:lpstr>PowerPoint 演示文稿</vt:lpstr>
      <vt:lpstr>sizeof  - Pointer	</vt:lpstr>
      <vt:lpstr>sizeof - struct</vt:lpstr>
      <vt:lpstr>sizeof - Reference and Array</vt:lpstr>
      <vt:lpstr>PowerPoint 演示文稿</vt:lpstr>
      <vt:lpstr>Streams</vt:lpstr>
      <vt:lpstr>Definition</vt:lpstr>
      <vt:lpstr>A stream you’ve used: cout</vt:lpstr>
      <vt:lpstr>A stream you’ve used: cout</vt:lpstr>
      <vt:lpstr>A stream you’ve used: cout</vt:lpstr>
      <vt:lpstr>A stream you’ve used: cout</vt:lpstr>
      <vt:lpstr>A stream you’ve used: cout</vt:lpstr>
      <vt:lpstr>A stream you’ve used: cout</vt:lpstr>
      <vt:lpstr>A stream you’ve used: cout</vt:lpstr>
      <vt:lpstr>PowerPoint 演示文稿</vt:lpstr>
      <vt:lpstr>Two ways to classify streams</vt:lpstr>
      <vt:lpstr>Streams</vt:lpstr>
      <vt:lpstr>Output Streams</vt:lpstr>
      <vt:lpstr>Output File Streams</vt:lpstr>
      <vt:lpstr>PowerPoint 演示文稿</vt:lpstr>
      <vt:lpstr>Streams</vt:lpstr>
      <vt:lpstr>What does this code do?</vt:lpstr>
      <vt:lpstr>A note about nomenclature</vt:lpstr>
      <vt:lpstr>PowerPoint 演示文稿</vt:lpstr>
      <vt:lpstr>Input Streams</vt:lpstr>
      <vt:lpstr>Nitty Gritty Details: std::cin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Input Streams: When things go wrong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Input Streams: When things go wrong</vt:lpstr>
      <vt:lpstr>Input Streams: When things go wrong</vt:lpstr>
      <vt:lpstr>Input Streams: When things go wrong</vt:lpstr>
      <vt:lpstr>Think of a std::istream as a sequence of characters</vt:lpstr>
      <vt:lpstr>Think of a std::istream as a sequence of characters</vt:lpstr>
      <vt:lpstr>Think of a std::istream as a sequence of characters</vt:lpstr>
      <vt:lpstr>Think of a std::istream as a sequence of characters</vt:lpstr>
      <vt:lpstr>std::getline()</vt:lpstr>
      <vt:lpstr>std::getline(istream&amp; is, string&amp; str, char delim)</vt:lpstr>
      <vt:lpstr>std::getline(istream&amp; is, string&amp; str, char delim)</vt:lpstr>
      <vt:lpstr>PowerPoint 演示文稿</vt:lpstr>
      <vt:lpstr>How to use getline</vt:lpstr>
      <vt:lpstr>IMPORTANT: Don’t mix &gt;&gt; with getline!</vt:lpstr>
      <vt:lpstr>Input File Streams</vt:lpstr>
      <vt:lpstr>PowerPoint 演示文稿</vt:lpstr>
      <vt:lpstr>Streams</vt:lpstr>
      <vt:lpstr>String streams</vt:lpstr>
      <vt:lpstr>If you only want to read OR write data:</vt:lpstr>
      <vt:lpstr>Coding to change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淮安</cp:lastModifiedBy>
  <cp:revision>281</cp:revision>
  <dcterms:created xsi:type="dcterms:W3CDTF">2025-02-19T08:26:59Z</dcterms:created>
  <dcterms:modified xsi:type="dcterms:W3CDTF">2025-02-19T08:26:59Z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6955FAFFA29245018A71943C9E250681</vt:lpwstr>
  </property>
</Properties>
</file>